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3"/>
  </p:notesMasterIdLst>
  <p:handoutMasterIdLst>
    <p:handoutMasterId r:id="rId34"/>
  </p:handoutMasterIdLst>
  <p:sldIdLst>
    <p:sldId id="256" r:id="rId5"/>
    <p:sldId id="313" r:id="rId6"/>
    <p:sldId id="295" r:id="rId7"/>
    <p:sldId id="308" r:id="rId8"/>
    <p:sldId id="310" r:id="rId9"/>
    <p:sldId id="311" r:id="rId10"/>
    <p:sldId id="323" r:id="rId11"/>
    <p:sldId id="335" r:id="rId12"/>
    <p:sldId id="284" r:id="rId13"/>
    <p:sldId id="285" r:id="rId14"/>
    <p:sldId id="326" r:id="rId15"/>
    <p:sldId id="330" r:id="rId16"/>
    <p:sldId id="336" r:id="rId17"/>
    <p:sldId id="331" r:id="rId18"/>
    <p:sldId id="343" r:id="rId19"/>
    <p:sldId id="348" r:id="rId20"/>
    <p:sldId id="345" r:id="rId21"/>
    <p:sldId id="346" r:id="rId22"/>
    <p:sldId id="338" r:id="rId23"/>
    <p:sldId id="341" r:id="rId24"/>
    <p:sldId id="342" r:id="rId25"/>
    <p:sldId id="344" r:id="rId26"/>
    <p:sldId id="347" r:id="rId27"/>
    <p:sldId id="340" r:id="rId28"/>
    <p:sldId id="316" r:id="rId29"/>
    <p:sldId id="327" r:id="rId30"/>
    <p:sldId id="349" r:id="rId31"/>
    <p:sldId id="265"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3">
          <p15:clr>
            <a:srgbClr val="A4A3A4"/>
          </p15:clr>
        </p15:guide>
        <p15:guide id="2" orient="horz" pos="738">
          <p15:clr>
            <a:srgbClr val="A4A3A4"/>
          </p15:clr>
        </p15:guide>
        <p15:guide id="3" orient="horz" pos="997">
          <p15:clr>
            <a:srgbClr val="A4A3A4"/>
          </p15:clr>
        </p15:guide>
        <p15:guide id="4" pos="5658">
          <p15:clr>
            <a:srgbClr val="A4A3A4"/>
          </p15:clr>
        </p15:guide>
        <p15:guide id="5" pos="95">
          <p15:clr>
            <a:srgbClr val="A4A3A4"/>
          </p15:clr>
        </p15:guide>
        <p15:guide id="6" pos="272">
          <p15:clr>
            <a:srgbClr val="A4A3A4"/>
          </p15:clr>
        </p15:guide>
        <p15:guide id="7" pos="28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007"/>
    <a:srgbClr val="F60006"/>
    <a:srgbClr val="F1030A"/>
    <a:srgbClr val="ED0409"/>
    <a:srgbClr val="ED100C"/>
    <a:srgbClr val="ED1C10"/>
    <a:srgbClr val="ED1F13"/>
    <a:srgbClr val="EA1F17"/>
    <a:srgbClr val="E12417"/>
    <a:srgbClr val="DD2B1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974" autoAdjust="0"/>
  </p:normalViewPr>
  <p:slideViewPr>
    <p:cSldViewPr snapToGrid="0">
      <p:cViewPr varScale="1">
        <p:scale>
          <a:sx n="57" d="100"/>
          <a:sy n="57" d="100"/>
        </p:scale>
        <p:origin x="1086" y="78"/>
      </p:cViewPr>
      <p:guideLst>
        <p:guide orient="horz" pos="3973"/>
        <p:guide orient="horz" pos="738"/>
        <p:guide orient="horz" pos="997"/>
        <p:guide pos="5658"/>
        <p:guide pos="95"/>
        <p:guide pos="272"/>
        <p:guide pos="287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E0D6A37-291F-4E46-BB73-3B99CE153558}" type="datetimeFigureOut">
              <a:rPr lang="en-US" smtClean="0"/>
              <a:t>6/20/2019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B6E366-02D8-9240-8F65-12E2F8F2864D}" type="slidenum">
              <a:rPr lang="en-US" smtClean="0"/>
              <a:t>‹#›</a:t>
            </a:fld>
            <a:endParaRPr lang="en-US"/>
          </a:p>
        </p:txBody>
      </p:sp>
    </p:spTree>
    <p:extLst>
      <p:ext uri="{BB962C8B-B14F-4D97-AF65-F5344CB8AC3E}">
        <p14:creationId xmlns:p14="http://schemas.microsoft.com/office/powerpoint/2010/main" val="27867992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CCCD24-79A0-1B45-AEA8-F931F4D6188E}" type="datetimeFigureOut">
              <a:rPr lang="en-US" smtClean="0"/>
              <a:t>6/20/2019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FFFF08-BA74-3E4E-B67B-CFCBDE5D9836}" type="slidenum">
              <a:rPr lang="en-US" smtClean="0"/>
              <a:t>‹#›</a:t>
            </a:fld>
            <a:endParaRPr lang="en-US"/>
          </a:p>
        </p:txBody>
      </p:sp>
    </p:spTree>
    <p:extLst>
      <p:ext uri="{BB962C8B-B14F-4D97-AF65-F5344CB8AC3E}">
        <p14:creationId xmlns:p14="http://schemas.microsoft.com/office/powerpoint/2010/main" val="15547388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Example of how teachers, students and communities often try and continue education in extreme circumstances and with limited resources. This photo is from Aleppo. </a:t>
            </a:r>
          </a:p>
        </p:txBody>
      </p:sp>
      <p:sp>
        <p:nvSpPr>
          <p:cNvPr id="4" name="Slide Number Placeholder 3"/>
          <p:cNvSpPr>
            <a:spLocks noGrp="1"/>
          </p:cNvSpPr>
          <p:nvPr>
            <p:ph type="sldNum" sz="quarter" idx="10"/>
          </p:nvPr>
        </p:nvSpPr>
        <p:spPr/>
        <p:txBody>
          <a:bodyPr/>
          <a:lstStyle/>
          <a:p>
            <a:fld id="{23FFFF08-BA74-3E4E-B67B-CFCBDE5D9836}" type="slidenum">
              <a:rPr lang="en-US" smtClean="0"/>
              <a:t>5</a:t>
            </a:fld>
            <a:endParaRPr lang="en-US"/>
          </a:p>
        </p:txBody>
      </p:sp>
    </p:spTree>
    <p:extLst>
      <p:ext uri="{BB962C8B-B14F-4D97-AF65-F5344CB8AC3E}">
        <p14:creationId xmlns:p14="http://schemas.microsoft.com/office/powerpoint/2010/main" val="1851905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14-15march </a:t>
            </a:r>
            <a:r>
              <a:rPr lang="en-DK" dirty="0"/>
              <a:t>–</a:t>
            </a:r>
            <a:r>
              <a:rPr lang="en-GB" dirty="0"/>
              <a:t> </a:t>
            </a:r>
            <a:r>
              <a:rPr lang="en-GB" dirty="0" err="1"/>
              <a:t>idai</a:t>
            </a:r>
            <a:r>
              <a:rPr lang="en-GB" dirty="0"/>
              <a:t> </a:t>
            </a:r>
          </a:p>
          <a:p>
            <a:r>
              <a:rPr lang="es-US" sz="1200" kern="1200" dirty="0" err="1">
                <a:solidFill>
                  <a:schemeClr val="tx1"/>
                </a:solidFill>
                <a:effectLst/>
                <a:latin typeface="+mn-lt"/>
                <a:ea typeface="+mn-ea"/>
                <a:cs typeface="+mn-cs"/>
              </a:rPr>
              <a:t>Cyclone</a:t>
            </a:r>
            <a:r>
              <a:rPr lang="es-US" sz="1200" kern="1200" dirty="0">
                <a:solidFill>
                  <a:schemeClr val="tx1"/>
                </a:solidFill>
                <a:effectLst/>
                <a:latin typeface="+mn-lt"/>
                <a:ea typeface="+mn-ea"/>
                <a:cs typeface="+mn-cs"/>
              </a:rPr>
              <a:t> Kenneth </a:t>
            </a:r>
            <a:r>
              <a:rPr lang="es-US" sz="1200" kern="1200" dirty="0" err="1">
                <a:solidFill>
                  <a:schemeClr val="tx1"/>
                </a:solidFill>
                <a:effectLst/>
                <a:latin typeface="+mn-lt"/>
                <a:ea typeface="+mn-ea"/>
                <a:cs typeface="+mn-cs"/>
              </a:rPr>
              <a:t>made</a:t>
            </a:r>
            <a:r>
              <a:rPr lang="es-US" sz="1200" kern="1200" dirty="0">
                <a:solidFill>
                  <a:schemeClr val="tx1"/>
                </a:solidFill>
                <a:effectLst/>
                <a:latin typeface="+mn-lt"/>
                <a:ea typeface="+mn-ea"/>
                <a:cs typeface="+mn-cs"/>
              </a:rPr>
              <a:t> </a:t>
            </a:r>
            <a:r>
              <a:rPr lang="es-US" sz="1200" kern="1200" dirty="0" err="1">
                <a:solidFill>
                  <a:schemeClr val="tx1"/>
                </a:solidFill>
                <a:effectLst/>
                <a:latin typeface="+mn-lt"/>
                <a:ea typeface="+mn-ea"/>
                <a:cs typeface="+mn-cs"/>
              </a:rPr>
              <a:t>landfall</a:t>
            </a:r>
            <a:r>
              <a:rPr lang="es-US" sz="1200" kern="1200" dirty="0">
                <a:solidFill>
                  <a:schemeClr val="tx1"/>
                </a:solidFill>
                <a:effectLst/>
                <a:latin typeface="+mn-lt"/>
                <a:ea typeface="+mn-ea"/>
                <a:cs typeface="+mn-cs"/>
              </a:rPr>
              <a:t> </a:t>
            </a:r>
            <a:r>
              <a:rPr lang="es-US" sz="1200" kern="1200" dirty="0" err="1">
                <a:solidFill>
                  <a:schemeClr val="tx1"/>
                </a:solidFill>
                <a:effectLst/>
                <a:latin typeface="+mn-lt"/>
                <a:ea typeface="+mn-ea"/>
                <a:cs typeface="+mn-cs"/>
              </a:rPr>
              <a:t>on</a:t>
            </a:r>
            <a:r>
              <a:rPr lang="es-US" sz="1200" kern="1200" dirty="0">
                <a:solidFill>
                  <a:schemeClr val="tx1"/>
                </a:solidFill>
                <a:effectLst/>
                <a:latin typeface="+mn-lt"/>
                <a:ea typeface="+mn-ea"/>
                <a:cs typeface="+mn-cs"/>
              </a:rPr>
              <a:t> 25 </a:t>
            </a:r>
            <a:r>
              <a:rPr lang="es-US" sz="1200" kern="1200" dirty="0" err="1">
                <a:solidFill>
                  <a:schemeClr val="tx1"/>
                </a:solidFill>
                <a:effectLst/>
                <a:latin typeface="+mn-lt"/>
                <a:ea typeface="+mn-ea"/>
                <a:cs typeface="+mn-cs"/>
              </a:rPr>
              <a:t>April</a:t>
            </a:r>
            <a:r>
              <a:rPr lang="es-US" sz="1200" kern="1200" dirty="0">
                <a:solidFill>
                  <a:schemeClr val="tx1"/>
                </a:solidFill>
                <a:effectLst/>
                <a:latin typeface="+mn-lt"/>
                <a:ea typeface="+mn-ea"/>
                <a:cs typeface="+mn-cs"/>
              </a:rPr>
              <a:t> in Cabo Delgado </a:t>
            </a:r>
            <a:r>
              <a:rPr lang="es-US" sz="1200" kern="1200" dirty="0" err="1">
                <a:solidFill>
                  <a:schemeClr val="tx1"/>
                </a:solidFill>
                <a:effectLst/>
                <a:latin typeface="+mn-lt"/>
                <a:ea typeface="+mn-ea"/>
                <a:cs typeface="+mn-cs"/>
              </a:rPr>
              <a:t>Province</a:t>
            </a:r>
            <a:r>
              <a:rPr lang="es-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23FFFF08-BA74-3E4E-B67B-CFCBDE5D9836}" type="slidenum">
              <a:rPr lang="en-US" smtClean="0"/>
              <a:t>8</a:t>
            </a:fld>
            <a:endParaRPr lang="en-US"/>
          </a:p>
        </p:txBody>
      </p:sp>
    </p:spTree>
    <p:extLst>
      <p:ext uri="{BB962C8B-B14F-4D97-AF65-F5344CB8AC3E}">
        <p14:creationId xmlns:p14="http://schemas.microsoft.com/office/powerpoint/2010/main" val="561054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now, more practically, what can this position mean for Save the Children at the global,</a:t>
            </a:r>
            <a:r>
              <a:rPr lang="en-GB" baseline="0" dirty="0"/>
              <a:t> regional and country level? </a:t>
            </a:r>
          </a:p>
          <a:p>
            <a:endParaRPr lang="en-GB" baseline="0" dirty="0"/>
          </a:p>
          <a:p>
            <a:r>
              <a:rPr lang="en-GB" baseline="0" dirty="0"/>
              <a:t>First off, as the only NGO in this cluster leadership position, it is important to use the position to represent civil society more broadly. Looking back at that table, there is no other agency in such a position</a:t>
            </a:r>
          </a:p>
          <a:p>
            <a:endParaRPr lang="en-GB" baseline="0" dirty="0"/>
          </a:p>
          <a:p>
            <a:r>
              <a:rPr lang="en-GB" baseline="0" dirty="0"/>
              <a:t>This seat also implies direct access to decision making on humanitarian architecture. Nigeria and South Sudan examples</a:t>
            </a:r>
          </a:p>
          <a:p>
            <a:endParaRPr lang="en-GB" baseline="0" dirty="0"/>
          </a:p>
          <a:p>
            <a:r>
              <a:rPr lang="en-GB" baseline="0" dirty="0"/>
              <a:t>As SC is seen as this global lead in </a:t>
            </a:r>
            <a:r>
              <a:rPr lang="en-GB" baseline="0" dirty="0" err="1"/>
              <a:t>EiE</a:t>
            </a:r>
            <a:r>
              <a:rPr lang="en-GB" baseline="0" dirty="0"/>
              <a:t>, so too can it be seen at the national level</a:t>
            </a:r>
          </a:p>
          <a:p>
            <a:endParaRPr lang="en-GB" baseline="0" dirty="0"/>
          </a:p>
          <a:p>
            <a:r>
              <a:rPr lang="en-GB" baseline="0" dirty="0"/>
              <a:t>And finally, as a child-focused agency, Save has a chance at this table to raise the voice of children at the highest levels of humanitarian decision making</a:t>
            </a:r>
            <a:endParaRPr lang="en-GB" dirty="0"/>
          </a:p>
          <a:p>
            <a:endParaRPr lang="en-GB" dirty="0"/>
          </a:p>
          <a:p>
            <a:r>
              <a:rPr lang="en-GB" dirty="0"/>
              <a:t>As</a:t>
            </a:r>
            <a:r>
              <a:rPr lang="en-GB" baseline="0" dirty="0"/>
              <a:t> per the IASC guidance, all Clusters should be represented on the Humanitarian Country Team. As such, SC Country Director should have a seat in the HCT and should advocate with UNICEF counterpart for this seat if it is not automatically allocated on the basis of Cluster co-leadership.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Responsibility</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 CLA, it is the responsibility of SC Country Director to represent and advocate on behalf of the Education Cluster in HCT and other fora, in close collaboration with the UNICEF Representative.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Recommendation: To fully represent the Education Cluster concerns in the HCT, it is important for SC Country Director to be knowledgeable about clusters issues, as well as activities, progress, plans and issues. SC Country Director should regularly meet with the Education Cluster Coordinator and UNICEF. When speaking in the HCT, SC Country Director should make it clear when he/she is speaking on behalf of the Education Cluster, SC or the NGO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Opportunity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seat in the HCT represents a great leadership opportunity: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baseline="0" dirty="0"/>
              <a:t>Represent the civil society</a:t>
            </a:r>
            <a:r>
              <a:rPr lang="en-GB" baseline="0" dirty="0"/>
              <a:t>: as the only global NGO co-lead, Save the Children has the opportunity to represent and raise issues of concern for the civil society at the highest level of humanitarian architecture, both at country (HCT) but also at the global level (IASC, major events).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baseline="0" dirty="0"/>
              <a:t>Influence on the decision making on the humanitarian architecture</a:t>
            </a:r>
            <a:r>
              <a:rPr lang="en-GB" baseline="0" dirty="0"/>
              <a:t>: SC is in a unique position from the outset of an emergency to advocate for the activation of Education Cluster where appropriate, and push for other important changes in the coordination of the humanitarian response.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baseline="0" dirty="0"/>
              <a:t>Represent the voices of affected children</a:t>
            </a:r>
            <a:r>
              <a:rPr lang="en-GB" baseline="0" dirty="0"/>
              <a:t> at the highest level of the emergency response. This is a unique opportunity for Save the Children to raise its values (SC ambition for 2030: advocate and campaign for better practices and policies to fulfil children’s rights and to ensure that children’s voices are heard).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baseline="0" dirty="0"/>
              <a:t>Be a leader for </a:t>
            </a:r>
            <a:r>
              <a:rPr lang="en-GB" b="1" baseline="0" dirty="0" err="1"/>
              <a:t>EiE</a:t>
            </a:r>
            <a:r>
              <a:rPr lang="en-GB" baseline="0" dirty="0"/>
              <a:t>: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GB" baseline="0" dirty="0"/>
              <a:t>The seat in the HCT gives SC an opportunity to ensure education is prioritized and that quality is upheld across a response. Education is often deprioritized in an emergency, when at the same time communities and children frequently list education as a top priority. The seat in the HCT gives an opportunity to ensure those voices are heard in the most critical decision making body of a humanitarian response (= accountability to affected populations).</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GB" baseline="0" dirty="0"/>
              <a:t>UNICEF leads/co-leads three Clusters (education, nutrition and WASH) and two </a:t>
            </a:r>
            <a:r>
              <a:rPr lang="en-GB" baseline="0" dirty="0" err="1"/>
              <a:t>AoRs</a:t>
            </a:r>
            <a:r>
              <a:rPr lang="en-GB" baseline="0" dirty="0"/>
              <a:t> (child protection and gender-based violence). Considering this </a:t>
            </a:r>
            <a:r>
              <a:rPr lang="en-GB" baseline="0" dirty="0" err="1"/>
              <a:t>constrating</a:t>
            </a:r>
            <a:r>
              <a:rPr lang="en-GB" baseline="0" dirty="0"/>
              <a:t>, SC can take on the critical role representing education, particularly in the HCT.</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GB" baseline="0" dirty="0"/>
              <a:t>SC can set the example of strong education programming by hiring strong programme managers and technical advisors who lead the development of quality programming and who are vocal leaders in the Education Cluster.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10"/>
          </p:nvPr>
        </p:nvSpPr>
        <p:spPr/>
        <p:txBody>
          <a:bodyPr/>
          <a:lstStyle/>
          <a:p>
            <a:fld id="{ED35D1F9-6E79-4AF1-818B-8BA74BB4BFAC}" type="slidenum">
              <a:rPr lang="en-US" smtClean="0"/>
              <a:t>25</a:t>
            </a:fld>
            <a:endParaRPr lang="en-US"/>
          </a:p>
        </p:txBody>
      </p:sp>
    </p:spTree>
    <p:extLst>
      <p:ext uri="{BB962C8B-B14F-4D97-AF65-F5344CB8AC3E}">
        <p14:creationId xmlns:p14="http://schemas.microsoft.com/office/powerpoint/2010/main" val="292742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5" name="Rectangle 14"/>
          <p:cNvSpPr/>
          <p:nvPr userDrawn="1"/>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6532" y="303652"/>
            <a:ext cx="2017673" cy="412389"/>
          </a:xfrm>
          <a:prstGeom prst="rect">
            <a:avLst/>
          </a:prstGeom>
        </p:spPr>
      </p:pic>
      <p:sp>
        <p:nvSpPr>
          <p:cNvPr id="2" name="Title 1"/>
          <p:cNvSpPr>
            <a:spLocks noGrp="1"/>
          </p:cNvSpPr>
          <p:nvPr>
            <p:ph type="ctrTitle" hasCustomPrompt="1"/>
          </p:nvPr>
        </p:nvSpPr>
        <p:spPr>
          <a:xfrm>
            <a:off x="625148" y="866775"/>
            <a:ext cx="8075613" cy="1197787"/>
          </a:xfrm>
        </p:spPr>
        <p:txBody>
          <a:bodyPr anchor="t">
            <a:normAutofit/>
          </a:bodyPr>
          <a:lstStyle>
            <a:lvl1pPr>
              <a:lnSpc>
                <a:spcPct val="95000"/>
              </a:lnSpc>
              <a:defRPr sz="4800" b="0" i="0" cap="none">
                <a:latin typeface="Trade Gothic LT Com Cn" panose="020B0806040303020004" pitchFamily="34" charset="0"/>
                <a:cs typeface="Trade Gothic LT Com Cn" panose="020B0806040303020004" pitchFamily="34" charset="0"/>
              </a:defRPr>
            </a:lvl1pPr>
          </a:lstStyle>
          <a:p>
            <a:r>
              <a:rPr lang="en-GB"/>
              <a:t>CLICK TO EDIT MASTER TITLE STYLE</a:t>
            </a:r>
            <a:endParaRPr lang="en-US"/>
          </a:p>
        </p:txBody>
      </p:sp>
      <p:sp>
        <p:nvSpPr>
          <p:cNvPr id="11" name="Picture Placeholder 10"/>
          <p:cNvSpPr>
            <a:spLocks noGrp="1"/>
          </p:cNvSpPr>
          <p:nvPr>
            <p:ph type="pic" sz="quarter" idx="10"/>
          </p:nvPr>
        </p:nvSpPr>
        <p:spPr>
          <a:xfrm>
            <a:off x="150813" y="2213627"/>
            <a:ext cx="8829675" cy="4494213"/>
          </a:xfrm>
        </p:spPr>
        <p:txBody>
          <a:bodyPr/>
          <a:lstStyle/>
          <a:p>
            <a:r>
              <a:rPr lang="en-US"/>
              <a:t>Click icon to add picture</a:t>
            </a:r>
          </a:p>
        </p:txBody>
      </p:sp>
      <p:sp>
        <p:nvSpPr>
          <p:cNvPr id="12" name="Date Placeholder 11"/>
          <p:cNvSpPr>
            <a:spLocks noGrp="1"/>
          </p:cNvSpPr>
          <p:nvPr>
            <p:ph type="dt" sz="half" idx="11"/>
          </p:nvPr>
        </p:nvSpPr>
        <p:spPr>
          <a:xfrm>
            <a:off x="7223650" y="344650"/>
            <a:ext cx="1581319" cy="365125"/>
          </a:xfrm>
        </p:spPr>
        <p:txBody>
          <a:bodyPr/>
          <a:lstStyle>
            <a:lvl1pPr algn="r">
              <a:defRPr/>
            </a:lvl1pPr>
          </a:lstStyle>
          <a:p>
            <a:r>
              <a:rPr lang="en-US"/>
              <a:t>31 January 2019</a:t>
            </a:r>
          </a:p>
        </p:txBody>
      </p:sp>
    </p:spTree>
    <p:extLst>
      <p:ext uri="{BB962C8B-B14F-4D97-AF65-F5344CB8AC3E}">
        <p14:creationId xmlns:p14="http://schemas.microsoft.com/office/powerpoint/2010/main" val="2538566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8" name="Rectangle 7"/>
          <p:cNvSpPr/>
          <p:nvPr userDrawn="1"/>
        </p:nvSpPr>
        <p:spPr>
          <a:xfrm>
            <a:off x="0" y="1171574"/>
            <a:ext cx="9144000" cy="56864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47638" y="147638"/>
            <a:ext cx="8832850" cy="6710362"/>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US"/>
              <a:t>31 January 2019</a:t>
            </a:r>
          </a:p>
        </p:txBody>
      </p:sp>
      <p:sp>
        <p:nvSpPr>
          <p:cNvPr id="3" name="Footer Placeholder 2"/>
          <p:cNvSpPr>
            <a:spLocks noGrp="1"/>
          </p:cNvSpPr>
          <p:nvPr>
            <p:ph type="ftr" sz="quarter" idx="11"/>
          </p:nvPr>
        </p:nvSpPr>
        <p:spPr/>
        <p:txBody>
          <a:bodyPr/>
          <a:lstStyle/>
          <a:p>
            <a:r>
              <a:rPr lang="en-GB"/>
              <a:t>Education Cannot Wait, an overview</a:t>
            </a:r>
            <a:endParaRPr lang="en-US"/>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pic>
        <p:nvPicPr>
          <p:cNvPr id="9" name="Picture 8"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7660" y="6425702"/>
            <a:ext cx="1861366" cy="380442"/>
          </a:xfrm>
          <a:prstGeom prst="rect">
            <a:avLst/>
          </a:prstGeom>
        </p:spPr>
      </p:pic>
      <p:cxnSp>
        <p:nvCxnSpPr>
          <p:cNvPr id="13" name="Straight Connector 12"/>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938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 2">
    <p:spTree>
      <p:nvGrpSpPr>
        <p:cNvPr id="1" name=""/>
        <p:cNvGrpSpPr/>
        <p:nvPr/>
      </p:nvGrpSpPr>
      <p:grpSpPr>
        <a:xfrm>
          <a:off x="0" y="0"/>
          <a:ext cx="0" cy="0"/>
          <a:chOff x="0" y="0"/>
          <a:chExt cx="0" cy="0"/>
        </a:xfrm>
      </p:grpSpPr>
      <p:sp>
        <p:nvSpPr>
          <p:cNvPr id="13" name="Rectangle 12"/>
          <p:cNvSpPr/>
          <p:nvPr userDrawn="1"/>
        </p:nvSpPr>
        <p:spPr>
          <a:xfrm>
            <a:off x="0" y="0"/>
            <a:ext cx="9144000" cy="630713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US"/>
              <a:t>31 January 2019</a:t>
            </a:r>
          </a:p>
        </p:txBody>
      </p:sp>
      <p:sp>
        <p:nvSpPr>
          <p:cNvPr id="3" name="Footer Placeholder 2"/>
          <p:cNvSpPr>
            <a:spLocks noGrp="1"/>
          </p:cNvSpPr>
          <p:nvPr>
            <p:ph type="ftr" sz="quarter" idx="11"/>
          </p:nvPr>
        </p:nvSpPr>
        <p:spPr/>
        <p:txBody>
          <a:bodyPr/>
          <a:lstStyle/>
          <a:p>
            <a:r>
              <a:rPr lang="en-GB"/>
              <a:t>Education Cannot Wait, an overview</a:t>
            </a:r>
            <a:endParaRPr lang="en-US"/>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pic>
        <p:nvPicPr>
          <p:cNvPr id="9" name="Picture 8"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7660" y="6425702"/>
            <a:ext cx="1861366" cy="380442"/>
          </a:xfrm>
          <a:prstGeom prst="rect">
            <a:avLst/>
          </a:prstGeom>
        </p:spPr>
      </p:pic>
    </p:spTree>
    <p:extLst>
      <p:ext uri="{BB962C8B-B14F-4D97-AF65-F5344CB8AC3E}">
        <p14:creationId xmlns:p14="http://schemas.microsoft.com/office/powerpoint/2010/main" val="70759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14" name="Rectangle 13"/>
          <p:cNvSpPr/>
          <p:nvPr userDrawn="1"/>
        </p:nvSpPr>
        <p:spPr>
          <a:xfrm>
            <a:off x="0" y="0"/>
            <a:ext cx="9144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4"/>
          </p:nvPr>
        </p:nvSpPr>
        <p:spPr>
          <a:xfrm>
            <a:off x="4910667" y="4233416"/>
            <a:ext cx="2253884" cy="625148"/>
          </a:xfrm>
        </p:spPr>
        <p:txBody>
          <a:bodyPr/>
          <a:lstStyle>
            <a:lvl1pPr>
              <a:defRPr>
                <a:solidFill>
                  <a:srgbClr val="222221"/>
                </a:solidFill>
                <a:latin typeface="Gill Sans Infant Std" pitchFamily="34" charset="0"/>
              </a:defRPr>
            </a:lvl1pPr>
          </a:lstStyle>
          <a:p>
            <a:r>
              <a:rPr lang="en-US"/>
              <a:t>Click icon to add picture</a:t>
            </a:r>
          </a:p>
        </p:txBody>
      </p:sp>
    </p:spTree>
    <p:extLst>
      <p:ext uri="{BB962C8B-B14F-4D97-AF65-F5344CB8AC3E}">
        <p14:creationId xmlns:p14="http://schemas.microsoft.com/office/powerpoint/2010/main" val="1456836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6" name="Rectangle 15"/>
          <p:cNvSpPr/>
          <p:nvPr userDrawn="1"/>
        </p:nvSpPr>
        <p:spPr>
          <a:xfrm>
            <a:off x="0" y="0"/>
            <a:ext cx="9144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Thank_you_STC_logo_lockup.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92617" y="2113411"/>
            <a:ext cx="4355592" cy="2023872"/>
          </a:xfrm>
          <a:prstGeom prst="rect">
            <a:avLst/>
          </a:prstGeom>
        </p:spPr>
      </p:pic>
    </p:spTree>
    <p:extLst>
      <p:ext uri="{BB962C8B-B14F-4D97-AF65-F5344CB8AC3E}">
        <p14:creationId xmlns:p14="http://schemas.microsoft.com/office/powerpoint/2010/main" val="612905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ave the Children header">
    <p:spTree>
      <p:nvGrpSpPr>
        <p:cNvPr id="1" name=""/>
        <p:cNvGrpSpPr/>
        <p:nvPr/>
      </p:nvGrpSpPr>
      <p:grpSpPr>
        <a:xfrm>
          <a:off x="0" y="0"/>
          <a:ext cx="0" cy="0"/>
          <a:chOff x="0" y="0"/>
          <a:chExt cx="0" cy="0"/>
        </a:xfrm>
      </p:grpSpPr>
      <p:sp>
        <p:nvSpPr>
          <p:cNvPr id="16" name="Rectangle 15"/>
          <p:cNvSpPr/>
          <p:nvPr userDrawn="1"/>
        </p:nvSpPr>
        <p:spPr>
          <a:xfrm>
            <a:off x="0" y="0"/>
            <a:ext cx="9144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userDrawn="1"/>
        </p:nvSpPr>
        <p:spPr>
          <a:xfrm>
            <a:off x="1442676" y="2370672"/>
            <a:ext cx="6255472" cy="1583233"/>
          </a:xfrm>
          <a:prstGeom prst="roundRect">
            <a:avLst>
              <a:gd name="adj" fmla="val 8552"/>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3200" b="1" i="0">
              <a:solidFill>
                <a:srgbClr val="222221"/>
              </a:solidFill>
              <a:latin typeface="TradeGothic LT CondEighteen"/>
              <a:cs typeface="TradeGothic LT CondEighteen"/>
            </a:endParaRPr>
          </a:p>
        </p:txBody>
      </p:sp>
      <p:pic>
        <p:nvPicPr>
          <p:cNvPr id="13" name="Picture 12"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34139" y="2562159"/>
            <a:ext cx="5872546" cy="1200282"/>
          </a:xfrm>
          <a:prstGeom prst="rect">
            <a:avLst/>
          </a:prstGeom>
        </p:spPr>
      </p:pic>
    </p:spTree>
    <p:extLst>
      <p:ext uri="{BB962C8B-B14F-4D97-AF65-F5344CB8AC3E}">
        <p14:creationId xmlns:p14="http://schemas.microsoft.com/office/powerpoint/2010/main" val="2865887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31 January 2019</a:t>
            </a:r>
          </a:p>
        </p:txBody>
      </p:sp>
      <p:sp>
        <p:nvSpPr>
          <p:cNvPr id="5" name="Footer Placeholder 4"/>
          <p:cNvSpPr>
            <a:spLocks noGrp="1"/>
          </p:cNvSpPr>
          <p:nvPr>
            <p:ph type="ftr" sz="quarter" idx="11"/>
          </p:nvPr>
        </p:nvSpPr>
        <p:spPr/>
        <p:txBody>
          <a:bodyPr/>
          <a:lstStyle/>
          <a:p>
            <a:r>
              <a:rPr lang="en-GB"/>
              <a:t>Education Cannot Wait, an overview</a:t>
            </a:r>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7" name="Rectangle 6"/>
          <p:cNvSpPr/>
          <p:nvPr userDrawn="1"/>
        </p:nvSpPr>
        <p:spPr>
          <a:xfrm>
            <a:off x="4572000" y="0"/>
            <a:ext cx="4572000" cy="630713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470768" y="1171576"/>
            <a:ext cx="3243019" cy="1219798"/>
          </a:xfrm>
        </p:spPr>
        <p:txBody>
          <a:bodyPr anchor="t">
            <a:normAutofit/>
          </a:bodyPr>
          <a:lstStyle>
            <a:lvl1pPr algn="l">
              <a:lnSpc>
                <a:spcPct val="95000"/>
              </a:lnSpc>
              <a:defRPr sz="3200" b="0" i="0" cap="none">
                <a:solidFill>
                  <a:schemeClr val="bg1"/>
                </a:solidFill>
                <a:latin typeface="Trade Gothic LT Com Cn" panose="020B0806040303020004" pitchFamily="34" charset="0"/>
                <a:cs typeface="Trade Gothic LT Com Cn" panose="020B08060403030200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5470767" y="2395663"/>
            <a:ext cx="3243020" cy="2684219"/>
          </a:xfrm>
        </p:spPr>
        <p:txBody>
          <a:bodyPr anchor="t">
            <a:normAutofit/>
          </a:bodyPr>
          <a:lstStyle>
            <a:lvl1pPr marL="0" indent="0">
              <a:buNone/>
              <a:defRPr sz="1800" b="0" i="0">
                <a:solidFill>
                  <a:srgbClr val="FFFFFF"/>
                </a:solidFill>
                <a:latin typeface="Gill Sans Infant Std"/>
                <a:cs typeface="Gill Sans Infant Std"/>
              </a:defRPr>
            </a:lvl1pPr>
            <a:lvl2pPr marL="0" indent="0">
              <a:buNone/>
              <a:defRPr sz="1800">
                <a:solidFill>
                  <a:schemeClr val="bg1"/>
                </a:solidFill>
              </a:defRPr>
            </a:lvl2pPr>
            <a:lvl3pPr marL="1588" indent="0">
              <a:buNone/>
              <a:defRPr sz="1800">
                <a:solidFill>
                  <a:srgbClr val="FFFFFF"/>
                </a:solidFill>
              </a:defRPr>
            </a:lvl3pPr>
            <a:lvl4pPr marL="0" indent="0">
              <a:buNone/>
              <a:defRPr sz="1800">
                <a:solidFill>
                  <a:srgbClr val="FFFFFF"/>
                </a:solidFill>
              </a:defRPr>
            </a:lvl4pPr>
            <a:lvl5pPr marL="0" indent="0">
              <a:buNone/>
              <a:defRPr sz="1800">
                <a:solidFill>
                  <a:srgbClr val="FFFFFF"/>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8" name="Picture 7"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7660" y="6425702"/>
            <a:ext cx="1861366" cy="380442"/>
          </a:xfrm>
          <a:prstGeom prst="rect">
            <a:avLst/>
          </a:prstGeom>
        </p:spPr>
      </p:pic>
      <p:cxnSp>
        <p:nvCxnSpPr>
          <p:cNvPr id="9" name="Straight Connector 8"/>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152400" y="155738"/>
            <a:ext cx="5002416" cy="5985852"/>
          </a:xfrm>
        </p:spPr>
        <p:txBody>
          <a:bodyPr/>
          <a:lstStyle/>
          <a:p>
            <a:r>
              <a:rPr lang="en-US"/>
              <a:t>Click icon to add picture</a:t>
            </a:r>
          </a:p>
        </p:txBody>
      </p:sp>
    </p:spTree>
    <p:extLst>
      <p:ext uri="{BB962C8B-B14F-4D97-AF65-F5344CB8AC3E}">
        <p14:creationId xmlns:p14="http://schemas.microsoft.com/office/powerpoint/2010/main" val="564721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sp>
        <p:nvSpPr>
          <p:cNvPr id="15" name="Rectangle 14"/>
          <p:cNvSpPr/>
          <p:nvPr userDrawn="1"/>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a:t>31 January 2019</a:t>
            </a:r>
          </a:p>
        </p:txBody>
      </p:sp>
      <p:sp>
        <p:nvSpPr>
          <p:cNvPr id="5" name="Footer Placeholder 4"/>
          <p:cNvSpPr>
            <a:spLocks noGrp="1"/>
          </p:cNvSpPr>
          <p:nvPr>
            <p:ph type="ftr" sz="quarter" idx="11"/>
          </p:nvPr>
        </p:nvSpPr>
        <p:spPr/>
        <p:txBody>
          <a:bodyPr/>
          <a:lstStyle/>
          <a:p>
            <a:r>
              <a:rPr lang="en-GB"/>
              <a:t>Education Cannot Wait, an overview</a:t>
            </a:r>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2" name="Title 1"/>
          <p:cNvSpPr>
            <a:spLocks noGrp="1"/>
          </p:cNvSpPr>
          <p:nvPr>
            <p:ph type="title" hasCustomPrompt="1"/>
          </p:nvPr>
        </p:nvSpPr>
        <p:spPr>
          <a:xfrm>
            <a:off x="424763" y="310836"/>
            <a:ext cx="8282643" cy="1348102"/>
          </a:xfrm>
        </p:spPr>
        <p:txBody>
          <a:bodyPr anchor="t">
            <a:normAutofit/>
          </a:bodyPr>
          <a:lstStyle>
            <a:lvl1pPr algn="l">
              <a:lnSpc>
                <a:spcPct val="85000"/>
              </a:lnSpc>
              <a:defRPr sz="4800" b="0" i="0" cap="none">
                <a:solidFill>
                  <a:schemeClr val="tx1"/>
                </a:solidFill>
                <a:latin typeface="Trade Gothic LT Com Cn" panose="020B0806040303020004" pitchFamily="34" charset="0"/>
                <a:cs typeface="Trade Gothic LT Com Cn" panose="020B0806040303020004" pitchFamily="34" charset="0"/>
              </a:defRPr>
            </a:lvl1pPr>
          </a:lstStyle>
          <a:p>
            <a:r>
              <a:rPr lang="en-GB"/>
              <a:t>CLICK TO EDIT MASTER TITLE STYLE</a:t>
            </a:r>
            <a:endParaRPr lang="en-US"/>
          </a:p>
        </p:txBody>
      </p:sp>
      <p:pic>
        <p:nvPicPr>
          <p:cNvPr id="8" name="Picture 7"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7660" y="6425702"/>
            <a:ext cx="1861366" cy="380442"/>
          </a:xfrm>
          <a:prstGeom prst="rect">
            <a:avLst/>
          </a:prstGeom>
        </p:spPr>
      </p:pic>
      <p:cxnSp>
        <p:nvCxnSpPr>
          <p:cNvPr id="9" name="Straight Connector 8"/>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155738" y="2200274"/>
            <a:ext cx="8824750" cy="4106864"/>
          </a:xfrm>
        </p:spPr>
        <p:txBody>
          <a:bodyPr/>
          <a:lstStyle/>
          <a:p>
            <a:r>
              <a:rPr lang="en-US"/>
              <a:t>Click icon to add picture</a:t>
            </a:r>
          </a:p>
        </p:txBody>
      </p:sp>
    </p:spTree>
    <p:extLst>
      <p:ext uri="{BB962C8B-B14F-4D97-AF65-F5344CB8AC3E}">
        <p14:creationId xmlns:p14="http://schemas.microsoft.com/office/powerpoint/2010/main" val="2377348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Agenda">
    <p:spTree>
      <p:nvGrpSpPr>
        <p:cNvPr id="1" name=""/>
        <p:cNvGrpSpPr/>
        <p:nvPr/>
      </p:nvGrpSpPr>
      <p:grpSpPr>
        <a:xfrm>
          <a:off x="0" y="0"/>
          <a:ext cx="0" cy="0"/>
          <a:chOff x="0" y="0"/>
          <a:chExt cx="0" cy="0"/>
        </a:xfrm>
      </p:grpSpPr>
      <p:sp>
        <p:nvSpPr>
          <p:cNvPr id="12" name="Rectangle 11"/>
          <p:cNvSpPr/>
          <p:nvPr userDrawn="1"/>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147638" y="1171574"/>
            <a:ext cx="8832850" cy="513556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24634" y="202994"/>
            <a:ext cx="8282640" cy="787605"/>
          </a:xfrm>
        </p:spPr>
        <p:txBody>
          <a:bodyPr>
            <a:noAutofit/>
          </a:bodyPr>
          <a:lstStyle>
            <a:lvl1pPr>
              <a:defRPr sz="4800" b="0" i="0" cap="none">
                <a:solidFill>
                  <a:schemeClr val="bg1"/>
                </a:solidFill>
                <a:latin typeface="Trade Gothic LT Com Cn" panose="020B0806040303020004" pitchFamily="34" charset="0"/>
                <a:cs typeface="Trade Gothic LT Com Cn" panose="020B0806040303020004" pitchFamily="34" charset="0"/>
              </a:defRPr>
            </a:lvl1pPr>
          </a:lstStyle>
          <a:p>
            <a:r>
              <a:rPr lang="en-GB"/>
              <a:t>CLICK TO EDIT MASTER TITLE STYLE</a:t>
            </a:r>
            <a:endParaRPr lang="en-US"/>
          </a:p>
        </p:txBody>
      </p:sp>
      <p:sp>
        <p:nvSpPr>
          <p:cNvPr id="3" name="Content Placeholder 2"/>
          <p:cNvSpPr>
            <a:spLocks noGrp="1"/>
          </p:cNvSpPr>
          <p:nvPr>
            <p:ph idx="1"/>
          </p:nvPr>
        </p:nvSpPr>
        <p:spPr>
          <a:xfrm>
            <a:off x="431147" y="1600200"/>
            <a:ext cx="8276127" cy="4547903"/>
          </a:xfrm>
        </p:spPr>
        <p:txBody>
          <a:bodyPr/>
          <a:lstStyle>
            <a:lvl1pPr>
              <a:defRPr b="0">
                <a:solidFill>
                  <a:schemeClr val="tx1"/>
                </a:solidFill>
              </a:defRPr>
            </a:lvl1pPr>
            <a:lvl2pPr marL="266700" indent="-266700">
              <a:buClr>
                <a:schemeClr val="tx2"/>
              </a:buClr>
              <a:buFont typeface="Arial"/>
              <a:buChar char="•"/>
              <a:defRPr sz="1800"/>
            </a:lvl2pPr>
            <a:lvl3pPr marL="266700" indent="-266700">
              <a:defRPr sz="1800"/>
            </a:lvl3pPr>
            <a:lvl4pPr marL="266700" indent="-266700">
              <a:buClr>
                <a:schemeClr val="tx2"/>
              </a:buClr>
              <a:buFont typeface="Arial"/>
              <a:buChar char="•"/>
              <a:defRPr sz="1800"/>
            </a:lvl4pPr>
            <a:lvl5pPr marL="266700" indent="-26670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31 January 2019</a:t>
            </a:r>
          </a:p>
        </p:txBody>
      </p:sp>
      <p:sp>
        <p:nvSpPr>
          <p:cNvPr id="5" name="Footer Placeholder 4"/>
          <p:cNvSpPr>
            <a:spLocks noGrp="1"/>
          </p:cNvSpPr>
          <p:nvPr>
            <p:ph type="ftr" sz="quarter" idx="11"/>
          </p:nvPr>
        </p:nvSpPr>
        <p:spPr/>
        <p:txBody>
          <a:bodyPr/>
          <a:lstStyle/>
          <a:p>
            <a:r>
              <a:rPr lang="en-GB"/>
              <a:t>Education Cannot Wait, an overview</a:t>
            </a:r>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pic>
        <p:nvPicPr>
          <p:cNvPr id="8" name="Picture 7"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7660" y="6425702"/>
            <a:ext cx="1861366" cy="380442"/>
          </a:xfrm>
          <a:prstGeom prst="rect">
            <a:avLst/>
          </a:prstGeom>
        </p:spPr>
      </p:pic>
      <p:cxnSp>
        <p:nvCxnSpPr>
          <p:cNvPr id="10" name="Straight Connector 9"/>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6939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31 January 2019</a:t>
            </a:r>
          </a:p>
        </p:txBody>
      </p:sp>
      <p:sp>
        <p:nvSpPr>
          <p:cNvPr id="5" name="Footer Placeholder 4"/>
          <p:cNvSpPr>
            <a:spLocks noGrp="1"/>
          </p:cNvSpPr>
          <p:nvPr>
            <p:ph type="ftr" sz="quarter" idx="11"/>
          </p:nvPr>
        </p:nvSpPr>
        <p:spPr/>
        <p:txBody>
          <a:bodyPr/>
          <a:lstStyle/>
          <a:p>
            <a:r>
              <a:rPr lang="en-GB"/>
              <a:t>Education Cannot Wait, an overview</a:t>
            </a:r>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425286" y="705600"/>
            <a:ext cx="8282151" cy="363537"/>
          </a:xfrm>
        </p:spPr>
        <p:txBody>
          <a:bodyPr>
            <a:no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a:t>Edit Master text styles</a:t>
            </a:r>
          </a:p>
        </p:txBody>
      </p:sp>
    </p:spTree>
    <p:extLst>
      <p:ext uri="{BB962C8B-B14F-4D97-AF65-F5344CB8AC3E}">
        <p14:creationId xmlns:p14="http://schemas.microsoft.com/office/powerpoint/2010/main" val="1646375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x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147" y="1600200"/>
            <a:ext cx="3997571" cy="4706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31 January 2019</a:t>
            </a:r>
          </a:p>
        </p:txBody>
      </p:sp>
      <p:sp>
        <p:nvSpPr>
          <p:cNvPr id="5" name="Footer Placeholder 4"/>
          <p:cNvSpPr>
            <a:spLocks noGrp="1"/>
          </p:cNvSpPr>
          <p:nvPr>
            <p:ph type="ftr" sz="quarter" idx="11"/>
          </p:nvPr>
        </p:nvSpPr>
        <p:spPr/>
        <p:txBody>
          <a:bodyPr/>
          <a:lstStyle/>
          <a:p>
            <a:r>
              <a:rPr lang="en-GB"/>
              <a:t>Education Cannot Wait, an overview</a:t>
            </a:r>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stStyle>
          <a:p>
            <a:pPr lvl="0"/>
            <a:r>
              <a:rPr lang="en-US"/>
              <a:t>Edit Master text styles</a:t>
            </a:r>
          </a:p>
        </p:txBody>
      </p:sp>
      <p:sp>
        <p:nvSpPr>
          <p:cNvPr id="9" name="Content Placeholder 2"/>
          <p:cNvSpPr>
            <a:spLocks noGrp="1"/>
          </p:cNvSpPr>
          <p:nvPr>
            <p:ph idx="14"/>
          </p:nvPr>
        </p:nvSpPr>
        <p:spPr>
          <a:xfrm>
            <a:off x="4709703" y="1600200"/>
            <a:ext cx="3997571" cy="4706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6039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r>
              <a:rPr lang="en-US"/>
              <a:t>31 January 2019</a:t>
            </a:r>
          </a:p>
        </p:txBody>
      </p:sp>
      <p:sp>
        <p:nvSpPr>
          <p:cNvPr id="5" name="Footer Placeholder 4"/>
          <p:cNvSpPr>
            <a:spLocks noGrp="1"/>
          </p:cNvSpPr>
          <p:nvPr>
            <p:ph type="ftr" sz="quarter" idx="11"/>
          </p:nvPr>
        </p:nvSpPr>
        <p:spPr/>
        <p:txBody>
          <a:bodyPr/>
          <a:lstStyle/>
          <a:p>
            <a:r>
              <a:rPr lang="en-GB"/>
              <a:t>Education Cannot Wait, an overview</a:t>
            </a:r>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stStyle>
          <a:p>
            <a:pPr lvl="0"/>
            <a:r>
              <a:rPr lang="en-US"/>
              <a:t>Edit Master text styles</a:t>
            </a:r>
          </a:p>
        </p:txBody>
      </p:sp>
    </p:spTree>
    <p:extLst>
      <p:ext uri="{BB962C8B-B14F-4D97-AF65-F5344CB8AC3E}">
        <p14:creationId xmlns:p14="http://schemas.microsoft.com/office/powerpoint/2010/main" val="3227624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31 January 2019</a:t>
            </a:r>
          </a:p>
        </p:txBody>
      </p:sp>
      <p:sp>
        <p:nvSpPr>
          <p:cNvPr id="3" name="Footer Placeholder 2"/>
          <p:cNvSpPr>
            <a:spLocks noGrp="1"/>
          </p:cNvSpPr>
          <p:nvPr>
            <p:ph type="ftr" sz="quarter" idx="11"/>
          </p:nvPr>
        </p:nvSpPr>
        <p:spPr/>
        <p:txBody>
          <a:bodyPr/>
          <a:lstStyle/>
          <a:p>
            <a:r>
              <a:rPr lang="en-GB"/>
              <a:t>Education Cannot Wait, an overview</a:t>
            </a:r>
            <a:endParaRPr lang="en-US"/>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sp>
        <p:nvSpPr>
          <p:cNvPr id="5" name="Rectangle 4"/>
          <p:cNvSpPr/>
          <p:nvPr userDrawn="1"/>
        </p:nvSpPr>
        <p:spPr>
          <a:xfrm>
            <a:off x="345179" y="1081128"/>
            <a:ext cx="8458854" cy="182359"/>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06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ement &amp; imag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31 January 2019</a:t>
            </a:r>
          </a:p>
        </p:txBody>
      </p:sp>
      <p:sp>
        <p:nvSpPr>
          <p:cNvPr id="3" name="Footer Placeholder 2"/>
          <p:cNvSpPr>
            <a:spLocks noGrp="1"/>
          </p:cNvSpPr>
          <p:nvPr>
            <p:ph type="ftr" sz="quarter" idx="11"/>
          </p:nvPr>
        </p:nvSpPr>
        <p:spPr/>
        <p:txBody>
          <a:bodyPr/>
          <a:lstStyle/>
          <a:p>
            <a:r>
              <a:rPr lang="en-GB"/>
              <a:t>Education Cannot Wait, an overview</a:t>
            </a:r>
            <a:endParaRPr lang="en-US"/>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sp>
        <p:nvSpPr>
          <p:cNvPr id="5" name="Rectangle 4"/>
          <p:cNvSpPr/>
          <p:nvPr userDrawn="1"/>
        </p:nvSpPr>
        <p:spPr>
          <a:xfrm>
            <a:off x="345179" y="1081128"/>
            <a:ext cx="8458854" cy="182359"/>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cture Placeholder 6"/>
          <p:cNvSpPr>
            <a:spLocks noGrp="1"/>
          </p:cNvSpPr>
          <p:nvPr>
            <p:ph type="pic" sz="quarter" idx="13"/>
          </p:nvPr>
        </p:nvSpPr>
        <p:spPr>
          <a:xfrm>
            <a:off x="147637" y="147638"/>
            <a:ext cx="8837613" cy="6159500"/>
          </a:xfrm>
        </p:spPr>
        <p:txBody>
          <a:bodyPr/>
          <a:lstStyle/>
          <a:p>
            <a:r>
              <a:rPr lang="en-US"/>
              <a:t>Click icon to add picture</a:t>
            </a:r>
          </a:p>
        </p:txBody>
      </p:sp>
    </p:spTree>
    <p:extLst>
      <p:ext uri="{BB962C8B-B14F-4D97-AF65-F5344CB8AC3E}">
        <p14:creationId xmlns:p14="http://schemas.microsoft.com/office/powerpoint/2010/main" val="524379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a:t>31 January 2019</a:t>
            </a:r>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GB"/>
              <a:t>Education Cannot Wait, an overview</a:t>
            </a:r>
            <a:endParaRPr lang="en-US"/>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pic>
        <p:nvPicPr>
          <p:cNvPr id="11" name="Picture 10" descr="Save_the_Children_logo.pn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37660" y="6425702"/>
            <a:ext cx="1861366" cy="380442"/>
          </a:xfrm>
          <a:prstGeom prst="rect">
            <a:avLst/>
          </a:prstGeom>
        </p:spPr>
      </p:pic>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24636" y="1124217"/>
            <a:ext cx="8305800" cy="57912"/>
          </a:xfrm>
          <a:prstGeom prst="rect">
            <a:avLst/>
          </a:prstGeom>
        </p:spPr>
      </p:pic>
    </p:spTree>
    <p:extLst>
      <p:ext uri="{BB962C8B-B14F-4D97-AF65-F5344CB8AC3E}">
        <p14:creationId xmlns:p14="http://schemas.microsoft.com/office/powerpoint/2010/main" val="36667852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1" r:id="rId4"/>
    <p:sldLayoutId id="2147483650" r:id="rId5"/>
    <p:sldLayoutId id="2147483662" r:id="rId6"/>
    <p:sldLayoutId id="2147483663" r:id="rId7"/>
    <p:sldLayoutId id="2147483655" r:id="rId8"/>
    <p:sldLayoutId id="2147483669" r:id="rId9"/>
    <p:sldLayoutId id="2147483670" r:id="rId10"/>
    <p:sldLayoutId id="2147483671" r:id="rId11"/>
    <p:sldLayoutId id="2147483672" r:id="rId12"/>
    <p:sldLayoutId id="2147483667" r:id="rId13"/>
    <p:sldLayoutId id="2147483673" r:id="rId14"/>
  </p:sldLayoutIdLst>
  <p:hf hdr="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40724" y="866775"/>
            <a:ext cx="8829675" cy="885825"/>
          </a:xfrm>
        </p:spPr>
        <p:txBody>
          <a:bodyPr>
            <a:normAutofit fontScale="90000"/>
          </a:bodyPr>
          <a:lstStyle/>
          <a:p>
            <a:r>
              <a:rPr lang="en-US" sz="5600" dirty="0"/>
              <a:t>EDUCATION IN EMERGENCIES </a:t>
            </a:r>
            <a:br>
              <a:rPr lang="en-US" dirty="0"/>
            </a:br>
            <a:endParaRPr lang="en-US" sz="2200" dirty="0"/>
          </a:p>
        </p:txBody>
      </p:sp>
      <p:pic>
        <p:nvPicPr>
          <p:cNvPr id="5125" name="Picture 5" descr="C:\Users\Mary Greer\Downloads\RS46475_121001 136-scr.jpg"/>
          <p:cNvPicPr>
            <a:picLocks noChangeAspect="1" noChangeArrowheads="1"/>
          </p:cNvPicPr>
          <p:nvPr/>
        </p:nvPicPr>
        <p:blipFill rotWithShape="1">
          <a:blip r:embed="rId2">
            <a:extLst>
              <a:ext uri="{28A0092B-C50C-407E-A947-70E740481C1C}">
                <a14:useLocalDpi xmlns:a14="http://schemas.microsoft.com/office/drawing/2010/main" val="0"/>
              </a:ext>
            </a:extLst>
          </a:blip>
          <a:srcRect t="2946" b="11225"/>
          <a:stretch/>
        </p:blipFill>
        <p:spPr bwMode="auto">
          <a:xfrm>
            <a:off x="0" y="1636366"/>
            <a:ext cx="9170399" cy="52502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Red_circl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752600"/>
            <a:ext cx="4921834" cy="5017794"/>
          </a:xfrm>
          <a:prstGeom prst="rect">
            <a:avLst/>
          </a:prstGeom>
        </p:spPr>
      </p:pic>
    </p:spTree>
    <p:extLst>
      <p:ext uri="{BB962C8B-B14F-4D97-AF65-F5344CB8AC3E}">
        <p14:creationId xmlns:p14="http://schemas.microsoft.com/office/powerpoint/2010/main" val="3301781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A12CA020-481C-4142-BA6F-6B39ADEEE821}"/>
              </a:ext>
            </a:extLst>
          </p:cNvPr>
          <p:cNvPicPr>
            <a:picLocks noGrp="1" noChangeAspect="1"/>
          </p:cNvPicPr>
          <p:nvPr>
            <p:ph idx="1"/>
          </p:nvPr>
        </p:nvPicPr>
        <p:blipFill>
          <a:blip r:embed="rId2"/>
          <a:stretch>
            <a:fillRect/>
          </a:stretch>
        </p:blipFill>
        <p:spPr>
          <a:xfrm>
            <a:off x="570758" y="202994"/>
            <a:ext cx="8002484" cy="6001863"/>
          </a:xfrm>
        </p:spPr>
      </p:pic>
      <p:sp>
        <p:nvSpPr>
          <p:cNvPr id="2" name="Date Placeholder 1"/>
          <p:cNvSpPr>
            <a:spLocks noGrp="1"/>
          </p:cNvSpPr>
          <p:nvPr>
            <p:ph type="dt" sz="half" idx="10"/>
          </p:nvPr>
        </p:nvSpPr>
        <p:spPr/>
        <p:txBody>
          <a:bodyPr/>
          <a:lstStyle/>
          <a:p>
            <a:r>
              <a:rPr lang="en-US" dirty="0"/>
              <a:t>June 2019</a:t>
            </a:r>
          </a:p>
        </p:txBody>
      </p:sp>
      <p:sp>
        <p:nvSpPr>
          <p:cNvPr id="4" name="Slide Number Placeholder 3"/>
          <p:cNvSpPr>
            <a:spLocks noGrp="1"/>
          </p:cNvSpPr>
          <p:nvPr>
            <p:ph type="sldNum" sz="quarter" idx="12"/>
          </p:nvPr>
        </p:nvSpPr>
        <p:spPr/>
        <p:txBody>
          <a:bodyPr/>
          <a:lstStyle/>
          <a:p>
            <a:fld id="{C3FDE51E-0052-334C-A4B2-C567FE9F326F}" type="slidenum">
              <a:rPr lang="en-US" smtClean="0"/>
              <a:t>10</a:t>
            </a:fld>
            <a:endParaRPr lang="en-US"/>
          </a:p>
        </p:txBody>
      </p:sp>
    </p:spTree>
    <p:extLst>
      <p:ext uri="{BB962C8B-B14F-4D97-AF65-F5344CB8AC3E}">
        <p14:creationId xmlns:p14="http://schemas.microsoft.com/office/powerpoint/2010/main" val="1764378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r>
              <a:rPr lang="en-US" dirty="0"/>
              <a:t>June 2019</a:t>
            </a:r>
          </a:p>
        </p:txBody>
      </p:sp>
      <p:sp>
        <p:nvSpPr>
          <p:cNvPr id="6" name="Slide Number Placeholder 5"/>
          <p:cNvSpPr>
            <a:spLocks noGrp="1"/>
          </p:cNvSpPr>
          <p:nvPr>
            <p:ph type="sldNum" sz="quarter" idx="12"/>
          </p:nvPr>
        </p:nvSpPr>
        <p:spPr/>
        <p:txBody>
          <a:bodyPr/>
          <a:lstStyle/>
          <a:p>
            <a:fld id="{C3FDE51E-0052-334C-A4B2-C567FE9F326F}" type="slidenum">
              <a:rPr lang="en-US" smtClean="0"/>
              <a:t>11</a:t>
            </a:fld>
            <a:endParaRPr lang="en-US"/>
          </a:p>
        </p:txBody>
      </p:sp>
      <p:sp>
        <p:nvSpPr>
          <p:cNvPr id="8" name="Content Placeholder 7"/>
          <p:cNvSpPr>
            <a:spLocks noGrp="1"/>
          </p:cNvSpPr>
          <p:nvPr>
            <p:ph idx="1"/>
          </p:nvPr>
        </p:nvSpPr>
        <p:spPr/>
        <p:txBody>
          <a:bodyPr/>
          <a:lstStyle/>
          <a:p>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10" y="51856"/>
            <a:ext cx="7715161" cy="5786370"/>
          </a:xfrm>
          <a:prstGeom prst="rect">
            <a:avLst/>
          </a:prstGeom>
        </p:spPr>
      </p:pic>
    </p:spTree>
    <p:extLst>
      <p:ext uri="{BB962C8B-B14F-4D97-AF65-F5344CB8AC3E}">
        <p14:creationId xmlns:p14="http://schemas.microsoft.com/office/powerpoint/2010/main" val="560875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468" y="108244"/>
            <a:ext cx="8930532" cy="6697900"/>
          </a:xfrm>
        </p:spPr>
      </p:pic>
      <p:sp>
        <p:nvSpPr>
          <p:cNvPr id="4" name="Date Placeholder 3"/>
          <p:cNvSpPr>
            <a:spLocks noGrp="1"/>
          </p:cNvSpPr>
          <p:nvPr>
            <p:ph type="dt" sz="half" idx="10"/>
          </p:nvPr>
        </p:nvSpPr>
        <p:spPr/>
        <p:txBody>
          <a:bodyPr/>
          <a:lstStyle/>
          <a:p>
            <a:r>
              <a:rPr lang="en-US" dirty="0"/>
              <a:t>2019</a:t>
            </a:r>
          </a:p>
        </p:txBody>
      </p:sp>
      <p:sp>
        <p:nvSpPr>
          <p:cNvPr id="6" name="Slide Number Placeholder 5"/>
          <p:cNvSpPr>
            <a:spLocks noGrp="1"/>
          </p:cNvSpPr>
          <p:nvPr>
            <p:ph type="sldNum" sz="quarter" idx="12"/>
          </p:nvPr>
        </p:nvSpPr>
        <p:spPr/>
        <p:txBody>
          <a:bodyPr/>
          <a:lstStyle/>
          <a:p>
            <a:fld id="{C3FDE51E-0052-334C-A4B2-C567FE9F326F}" type="slidenum">
              <a:rPr lang="en-US" smtClean="0"/>
              <a:t>12</a:t>
            </a:fld>
            <a:endParaRPr lang="en-US"/>
          </a:p>
        </p:txBody>
      </p:sp>
    </p:spTree>
    <p:extLst>
      <p:ext uri="{BB962C8B-B14F-4D97-AF65-F5344CB8AC3E}">
        <p14:creationId xmlns:p14="http://schemas.microsoft.com/office/powerpoint/2010/main" val="2234094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31 January 2019</a:t>
            </a:r>
          </a:p>
        </p:txBody>
      </p:sp>
      <p:sp>
        <p:nvSpPr>
          <p:cNvPr id="5" name="Footer Placeholder 4"/>
          <p:cNvSpPr>
            <a:spLocks noGrp="1"/>
          </p:cNvSpPr>
          <p:nvPr>
            <p:ph type="ftr" sz="quarter" idx="11"/>
          </p:nvPr>
        </p:nvSpPr>
        <p:spPr/>
        <p:txBody>
          <a:bodyPr/>
          <a:lstStyle/>
          <a:p>
            <a:r>
              <a:rPr lang="en-GB"/>
              <a:t>Education Cannot Wait, an overview</a:t>
            </a:r>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13</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944" y="0"/>
            <a:ext cx="9062977" cy="8397433"/>
          </a:xfrm>
          <a:prstGeom prst="rect">
            <a:avLst/>
          </a:prstGeom>
        </p:spPr>
      </p:pic>
      <p:sp>
        <p:nvSpPr>
          <p:cNvPr id="10" name="Text Placeholder 9">
            <a:extLst>
              <a:ext uri="{FF2B5EF4-FFF2-40B4-BE49-F238E27FC236}">
                <a16:creationId xmlns:a16="http://schemas.microsoft.com/office/drawing/2014/main" id="{A2764072-1D22-424D-9C9B-988D7B861C73}"/>
              </a:ext>
            </a:extLst>
          </p:cNvPr>
          <p:cNvSpPr>
            <a:spLocks noGrp="1"/>
          </p:cNvSpPr>
          <p:nvPr>
            <p:ph type="body" sz="quarter" idx="13"/>
          </p:nvPr>
        </p:nvSpPr>
        <p:spPr/>
        <p:txBody>
          <a:bodyPr/>
          <a:lstStyle/>
          <a:p>
            <a:endParaRPr lang="en-GB" dirty="0"/>
          </a:p>
        </p:txBody>
      </p:sp>
    </p:spTree>
    <p:extLst>
      <p:ext uri="{BB962C8B-B14F-4D97-AF65-F5344CB8AC3E}">
        <p14:creationId xmlns:p14="http://schemas.microsoft.com/office/powerpoint/2010/main" val="2587828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2888" y="51856"/>
            <a:ext cx="7704283" cy="5778213"/>
          </a:xfrm>
        </p:spPr>
      </p:pic>
      <p:sp>
        <p:nvSpPr>
          <p:cNvPr id="4" name="Date Placeholder 3"/>
          <p:cNvSpPr>
            <a:spLocks noGrp="1"/>
          </p:cNvSpPr>
          <p:nvPr>
            <p:ph type="dt" sz="half" idx="10"/>
          </p:nvPr>
        </p:nvSpPr>
        <p:spPr/>
        <p:txBody>
          <a:bodyPr/>
          <a:lstStyle/>
          <a:p>
            <a:r>
              <a:rPr lang="en-US" dirty="0"/>
              <a:t>June 2019</a:t>
            </a:r>
          </a:p>
        </p:txBody>
      </p:sp>
      <p:sp>
        <p:nvSpPr>
          <p:cNvPr id="6" name="Slide Number Placeholder 5"/>
          <p:cNvSpPr>
            <a:spLocks noGrp="1"/>
          </p:cNvSpPr>
          <p:nvPr>
            <p:ph type="sldNum" sz="quarter" idx="12"/>
          </p:nvPr>
        </p:nvSpPr>
        <p:spPr/>
        <p:txBody>
          <a:bodyPr/>
          <a:lstStyle/>
          <a:p>
            <a:fld id="{C3FDE51E-0052-334C-A4B2-C567FE9F326F}" type="slidenum">
              <a:rPr lang="en-US" smtClean="0"/>
              <a:t>14</a:t>
            </a:fld>
            <a:endParaRPr lang="en-US"/>
          </a:p>
        </p:txBody>
      </p:sp>
    </p:spTree>
    <p:extLst>
      <p:ext uri="{BB962C8B-B14F-4D97-AF65-F5344CB8AC3E}">
        <p14:creationId xmlns:p14="http://schemas.microsoft.com/office/powerpoint/2010/main" val="120023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June 2019</a:t>
            </a:r>
          </a:p>
        </p:txBody>
      </p:sp>
      <p:sp>
        <p:nvSpPr>
          <p:cNvPr id="4" name="Slide Number Placeholder 3"/>
          <p:cNvSpPr>
            <a:spLocks noGrp="1"/>
          </p:cNvSpPr>
          <p:nvPr>
            <p:ph type="sldNum" sz="quarter" idx="12"/>
          </p:nvPr>
        </p:nvSpPr>
        <p:spPr/>
        <p:txBody>
          <a:bodyPr/>
          <a:lstStyle/>
          <a:p>
            <a:fld id="{C3FDE51E-0052-334C-A4B2-C567FE9F326F}" type="slidenum">
              <a:rPr lang="en-US" smtClean="0"/>
              <a:t>15</a:t>
            </a:fld>
            <a:endParaRPr lang="en-US"/>
          </a:p>
        </p:txBody>
      </p:sp>
      <p:pic>
        <p:nvPicPr>
          <p:cNvPr id="8" name="Content Placeholder 7">
            <a:extLst>
              <a:ext uri="{FF2B5EF4-FFF2-40B4-BE49-F238E27FC236}">
                <a16:creationId xmlns:a16="http://schemas.microsoft.com/office/drawing/2014/main" id="{C0FC8AB6-07AE-4560-A4CA-EE997B15683E}"/>
              </a:ext>
            </a:extLst>
          </p:cNvPr>
          <p:cNvPicPr>
            <a:picLocks noGrp="1" noChangeAspect="1"/>
          </p:cNvPicPr>
          <p:nvPr>
            <p:ph idx="1"/>
          </p:nvPr>
        </p:nvPicPr>
        <p:blipFill>
          <a:blip r:embed="rId2"/>
          <a:stretch>
            <a:fillRect/>
          </a:stretch>
        </p:blipFill>
        <p:spPr>
          <a:xfrm>
            <a:off x="624638" y="300446"/>
            <a:ext cx="7625745" cy="5719309"/>
          </a:xfrm>
        </p:spPr>
      </p:pic>
    </p:spTree>
    <p:extLst>
      <p:ext uri="{BB962C8B-B14F-4D97-AF65-F5344CB8AC3E}">
        <p14:creationId xmlns:p14="http://schemas.microsoft.com/office/powerpoint/2010/main" val="1400818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June 2019</a:t>
            </a:r>
          </a:p>
        </p:txBody>
      </p:sp>
      <p:sp>
        <p:nvSpPr>
          <p:cNvPr id="4" name="Slide Number Placeholder 3"/>
          <p:cNvSpPr>
            <a:spLocks noGrp="1"/>
          </p:cNvSpPr>
          <p:nvPr>
            <p:ph type="sldNum" sz="quarter" idx="12"/>
          </p:nvPr>
        </p:nvSpPr>
        <p:spPr/>
        <p:txBody>
          <a:bodyPr/>
          <a:lstStyle/>
          <a:p>
            <a:fld id="{C3FDE51E-0052-334C-A4B2-C567FE9F326F}" type="slidenum">
              <a:rPr lang="en-US" smtClean="0"/>
              <a:t>16</a:t>
            </a:fld>
            <a:endParaRPr lang="en-US"/>
          </a:p>
        </p:txBody>
      </p:sp>
      <p:sp>
        <p:nvSpPr>
          <p:cNvPr id="5" name="Content Placeholder 4">
            <a:extLst>
              <a:ext uri="{FF2B5EF4-FFF2-40B4-BE49-F238E27FC236}">
                <a16:creationId xmlns:a16="http://schemas.microsoft.com/office/drawing/2014/main" id="{F56A6C2F-2968-47A5-BBF7-59ACACCF7F91}"/>
              </a:ext>
            </a:extLst>
          </p:cNvPr>
          <p:cNvSpPr>
            <a:spLocks noGrp="1"/>
          </p:cNvSpPr>
          <p:nvPr>
            <p:ph idx="1"/>
          </p:nvPr>
        </p:nvSpPr>
        <p:spPr/>
        <p:txBody>
          <a:bodyPr/>
          <a:lstStyle/>
          <a:p>
            <a:endParaRPr lang="en-GB"/>
          </a:p>
        </p:txBody>
      </p:sp>
      <p:pic>
        <p:nvPicPr>
          <p:cNvPr id="5122" name="Picture 2" descr="16b75926bc398189eff3">
            <a:extLst>
              <a:ext uri="{FF2B5EF4-FFF2-40B4-BE49-F238E27FC236}">
                <a16:creationId xmlns:a16="http://schemas.microsoft.com/office/drawing/2014/main" id="{79637CDF-F13D-4E7C-8C47-3FDCF6DCB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97" y="965272"/>
            <a:ext cx="8784806" cy="4927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7949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June 2019</a:t>
            </a:r>
          </a:p>
        </p:txBody>
      </p:sp>
      <p:sp>
        <p:nvSpPr>
          <p:cNvPr id="4" name="Slide Number Placeholder 3"/>
          <p:cNvSpPr>
            <a:spLocks noGrp="1"/>
          </p:cNvSpPr>
          <p:nvPr>
            <p:ph type="sldNum" sz="quarter" idx="12"/>
          </p:nvPr>
        </p:nvSpPr>
        <p:spPr/>
        <p:txBody>
          <a:bodyPr/>
          <a:lstStyle/>
          <a:p>
            <a:fld id="{C3FDE51E-0052-334C-A4B2-C567FE9F326F}" type="slidenum">
              <a:rPr lang="en-US" smtClean="0"/>
              <a:t>17</a:t>
            </a:fld>
            <a:endParaRPr lang="en-US"/>
          </a:p>
        </p:txBody>
      </p:sp>
      <p:sp>
        <p:nvSpPr>
          <p:cNvPr id="5" name="Content Placeholder 4">
            <a:extLst>
              <a:ext uri="{FF2B5EF4-FFF2-40B4-BE49-F238E27FC236}">
                <a16:creationId xmlns:a16="http://schemas.microsoft.com/office/drawing/2014/main" id="{F56A6C2F-2968-47A5-BBF7-59ACACCF7F91}"/>
              </a:ext>
            </a:extLst>
          </p:cNvPr>
          <p:cNvSpPr>
            <a:spLocks noGrp="1"/>
          </p:cNvSpPr>
          <p:nvPr>
            <p:ph idx="1"/>
          </p:nvPr>
        </p:nvSpPr>
        <p:spPr/>
        <p:txBody>
          <a:bodyPr/>
          <a:lstStyle/>
          <a:p>
            <a:endParaRPr lang="en-GB"/>
          </a:p>
        </p:txBody>
      </p:sp>
      <p:pic>
        <p:nvPicPr>
          <p:cNvPr id="2050" name="Picture 2" descr="16b75939497468496f35">
            <a:extLst>
              <a:ext uri="{FF2B5EF4-FFF2-40B4-BE49-F238E27FC236}">
                <a16:creationId xmlns:a16="http://schemas.microsoft.com/office/drawing/2014/main" id="{8C77D053-91E7-4682-90ED-A12F9CFBD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679" y="51856"/>
            <a:ext cx="7845062" cy="600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012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June 2019</a:t>
            </a:r>
          </a:p>
        </p:txBody>
      </p:sp>
      <p:sp>
        <p:nvSpPr>
          <p:cNvPr id="4" name="Slide Number Placeholder 3"/>
          <p:cNvSpPr>
            <a:spLocks noGrp="1"/>
          </p:cNvSpPr>
          <p:nvPr>
            <p:ph type="sldNum" sz="quarter" idx="12"/>
          </p:nvPr>
        </p:nvSpPr>
        <p:spPr/>
        <p:txBody>
          <a:bodyPr/>
          <a:lstStyle/>
          <a:p>
            <a:fld id="{C3FDE51E-0052-334C-A4B2-C567FE9F326F}" type="slidenum">
              <a:rPr lang="en-US" smtClean="0"/>
              <a:t>18</a:t>
            </a:fld>
            <a:endParaRPr lang="en-US"/>
          </a:p>
        </p:txBody>
      </p:sp>
      <p:sp>
        <p:nvSpPr>
          <p:cNvPr id="5" name="Content Placeholder 4">
            <a:extLst>
              <a:ext uri="{FF2B5EF4-FFF2-40B4-BE49-F238E27FC236}">
                <a16:creationId xmlns:a16="http://schemas.microsoft.com/office/drawing/2014/main" id="{F56A6C2F-2968-47A5-BBF7-59ACACCF7F91}"/>
              </a:ext>
            </a:extLst>
          </p:cNvPr>
          <p:cNvSpPr>
            <a:spLocks noGrp="1"/>
          </p:cNvSpPr>
          <p:nvPr>
            <p:ph idx="1"/>
          </p:nvPr>
        </p:nvSpPr>
        <p:spPr/>
        <p:txBody>
          <a:bodyPr/>
          <a:lstStyle/>
          <a:p>
            <a:endParaRPr lang="en-GB"/>
          </a:p>
        </p:txBody>
      </p:sp>
      <p:pic>
        <p:nvPicPr>
          <p:cNvPr id="3074" name="Picture 2" descr="16b75947203953dfbda6">
            <a:extLst>
              <a:ext uri="{FF2B5EF4-FFF2-40B4-BE49-F238E27FC236}">
                <a16:creationId xmlns:a16="http://schemas.microsoft.com/office/drawing/2014/main" id="{587CA1E3-0C1E-49C4-AE21-4C3BFE164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021" y="118797"/>
            <a:ext cx="8340377" cy="6255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370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7515" y="1233371"/>
            <a:ext cx="6064250" cy="4548188"/>
          </a:xfrm>
        </p:spPr>
      </p:pic>
      <p:sp>
        <p:nvSpPr>
          <p:cNvPr id="4" name="Date Placeholder 3"/>
          <p:cNvSpPr>
            <a:spLocks noGrp="1"/>
          </p:cNvSpPr>
          <p:nvPr>
            <p:ph type="dt" sz="half" idx="10"/>
          </p:nvPr>
        </p:nvSpPr>
        <p:spPr/>
        <p:txBody>
          <a:bodyPr/>
          <a:lstStyle/>
          <a:p>
            <a:r>
              <a:rPr lang="en-US" dirty="0"/>
              <a:t>June 2019</a:t>
            </a:r>
          </a:p>
        </p:txBody>
      </p:sp>
      <p:sp>
        <p:nvSpPr>
          <p:cNvPr id="6" name="Slide Number Placeholder 5"/>
          <p:cNvSpPr>
            <a:spLocks noGrp="1"/>
          </p:cNvSpPr>
          <p:nvPr>
            <p:ph type="sldNum" sz="quarter" idx="12"/>
          </p:nvPr>
        </p:nvSpPr>
        <p:spPr/>
        <p:txBody>
          <a:bodyPr/>
          <a:lstStyle/>
          <a:p>
            <a:fld id="{C3FDE51E-0052-334C-A4B2-C567FE9F326F}" type="slidenum">
              <a:rPr lang="en-US" smtClean="0"/>
              <a:t>19</a:t>
            </a:fld>
            <a:endParaRPr lang="en-US"/>
          </a:p>
        </p:txBody>
      </p:sp>
      <p:pic>
        <p:nvPicPr>
          <p:cNvPr id="8"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26" y="1233371"/>
            <a:ext cx="3411141" cy="4548188"/>
          </a:xfrm>
          <a:prstGeom prst="rect">
            <a:avLst/>
          </a:prstGeom>
        </p:spPr>
      </p:pic>
    </p:spTree>
    <p:extLst>
      <p:ext uri="{BB962C8B-B14F-4D97-AF65-F5344CB8AC3E}">
        <p14:creationId xmlns:p14="http://schemas.microsoft.com/office/powerpoint/2010/main" val="2957613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24634" y="202994"/>
            <a:ext cx="8282640" cy="711405"/>
          </a:xfrm>
        </p:spPr>
        <p:txBody>
          <a:bodyPr>
            <a:noAutofit/>
          </a:bodyPr>
          <a:lstStyle/>
          <a:p>
            <a:r>
              <a:rPr lang="en-GB" altLang="en-US" sz="3400" dirty="0">
                <a:latin typeface="Trade Gothic LT Com Cn" panose="020B0806040303020004" pitchFamily="34" charset="0"/>
              </a:rPr>
              <a:t>WHAT IS EDUCATION IN EMERGENCIES (EiE)?</a:t>
            </a:r>
            <a:endParaRPr lang="en-US" sz="3400" dirty="0">
              <a:latin typeface="Trade Gothic LT Com Cn" panose="020B0806040303020004" pitchFamily="34" charset="0"/>
            </a:endParaRPr>
          </a:p>
        </p:txBody>
      </p:sp>
      <p:sp>
        <p:nvSpPr>
          <p:cNvPr id="9" name="Content Placeholder 8"/>
          <p:cNvSpPr>
            <a:spLocks noGrp="1"/>
          </p:cNvSpPr>
          <p:nvPr>
            <p:ph idx="1"/>
          </p:nvPr>
        </p:nvSpPr>
        <p:spPr>
          <a:xfrm>
            <a:off x="431147" y="1143000"/>
            <a:ext cx="8173301" cy="4953000"/>
          </a:xfrm>
        </p:spPr>
        <p:txBody>
          <a:bodyPr/>
          <a:lstStyle/>
          <a:p>
            <a:pPr algn="ctr" defTabSz="914400" fontAlgn="base">
              <a:lnSpc>
                <a:spcPct val="90000"/>
              </a:lnSpc>
              <a:spcBef>
                <a:spcPct val="20000"/>
              </a:spcBef>
              <a:spcAft>
                <a:spcPct val="0"/>
              </a:spcAft>
              <a:defRPr/>
            </a:pPr>
            <a:endParaRPr lang="en-GB" altLang="en-US" sz="2400" b="0" kern="0" dirty="0">
              <a:solidFill>
                <a:srgbClr val="000000"/>
              </a:solidFill>
            </a:endParaRPr>
          </a:p>
          <a:p>
            <a:pPr algn="ctr" defTabSz="914400" fontAlgn="base">
              <a:lnSpc>
                <a:spcPct val="90000"/>
              </a:lnSpc>
              <a:spcBef>
                <a:spcPct val="20000"/>
              </a:spcBef>
              <a:spcAft>
                <a:spcPct val="0"/>
              </a:spcAft>
              <a:defRPr/>
            </a:pPr>
            <a:r>
              <a:rPr lang="en-GB" altLang="en-US" sz="2400" b="0" kern="0" dirty="0">
                <a:solidFill>
                  <a:srgbClr val="000000"/>
                </a:solidFill>
              </a:rPr>
              <a:t>       </a:t>
            </a:r>
          </a:p>
          <a:p>
            <a:pPr algn="ctr" defTabSz="914400" fontAlgn="base">
              <a:lnSpc>
                <a:spcPct val="90000"/>
              </a:lnSpc>
              <a:spcBef>
                <a:spcPct val="20000"/>
              </a:spcBef>
              <a:spcAft>
                <a:spcPct val="0"/>
              </a:spcAft>
              <a:defRPr/>
            </a:pPr>
            <a:r>
              <a:rPr lang="en-GB" altLang="en-US" sz="2400" b="0" kern="0" dirty="0">
                <a:solidFill>
                  <a:srgbClr val="000000"/>
                </a:solidFill>
              </a:rPr>
              <a:t> </a:t>
            </a:r>
            <a:r>
              <a:rPr lang="en-GB" altLang="en-US" sz="2800" b="0" kern="0" dirty="0">
                <a:solidFill>
                  <a:srgbClr val="000000"/>
                </a:solidFill>
              </a:rPr>
              <a:t>Emergencies 		         </a:t>
            </a:r>
            <a:r>
              <a:rPr lang="en-GB" altLang="en-US" sz="2800" i="1" kern="0" dirty="0">
                <a:solidFill>
                  <a:srgbClr val="FF0000"/>
                </a:solidFill>
              </a:rPr>
              <a:t>Disruption to learning 					and development</a:t>
            </a:r>
          </a:p>
          <a:p>
            <a:pPr lvl="0" algn="ctr" defTabSz="914400" fontAlgn="base">
              <a:lnSpc>
                <a:spcPct val="90000"/>
              </a:lnSpc>
              <a:spcBef>
                <a:spcPct val="20000"/>
              </a:spcBef>
              <a:spcAft>
                <a:spcPct val="0"/>
              </a:spcAft>
              <a:defRPr/>
            </a:pPr>
            <a:endParaRPr lang="en-GB" altLang="en-US" sz="2800" b="0" i="1" kern="0" dirty="0">
              <a:solidFill>
                <a:srgbClr val="000000"/>
              </a:solidFill>
              <a:cs typeface="+mn-cs"/>
            </a:endParaRPr>
          </a:p>
          <a:p>
            <a:pPr lvl="0" algn="ctr" defTabSz="914400" fontAlgn="base">
              <a:lnSpc>
                <a:spcPct val="90000"/>
              </a:lnSpc>
              <a:spcBef>
                <a:spcPct val="20000"/>
              </a:spcBef>
              <a:spcAft>
                <a:spcPct val="0"/>
              </a:spcAft>
              <a:defRPr/>
            </a:pPr>
            <a:endParaRPr lang="en-GB" altLang="en-US" sz="2800" b="0" i="1" kern="0" dirty="0">
              <a:solidFill>
                <a:srgbClr val="000000"/>
              </a:solidFill>
              <a:cs typeface="+mn-cs"/>
            </a:endParaRPr>
          </a:p>
          <a:p>
            <a:pPr lvl="0" defTabSz="914400" fontAlgn="base">
              <a:lnSpc>
                <a:spcPct val="90000"/>
              </a:lnSpc>
              <a:spcBef>
                <a:spcPct val="20000"/>
              </a:spcBef>
              <a:spcAft>
                <a:spcPct val="0"/>
              </a:spcAft>
              <a:defRPr/>
            </a:pPr>
            <a:endParaRPr lang="en-GB" altLang="en-US" sz="2800" b="0" kern="0" dirty="0">
              <a:solidFill>
                <a:srgbClr val="000000"/>
              </a:solidFill>
              <a:cs typeface="+mn-cs"/>
            </a:endParaRPr>
          </a:p>
          <a:p>
            <a:pPr lvl="0" algn="ctr" defTabSz="914400" fontAlgn="base">
              <a:lnSpc>
                <a:spcPct val="90000"/>
              </a:lnSpc>
              <a:spcBef>
                <a:spcPct val="20000"/>
              </a:spcBef>
              <a:spcAft>
                <a:spcPct val="0"/>
              </a:spcAft>
              <a:defRPr/>
            </a:pPr>
            <a:r>
              <a:rPr lang="en-GB" altLang="en-US" sz="2800" i="1" kern="0" dirty="0">
                <a:solidFill>
                  <a:srgbClr val="000000"/>
                </a:solidFill>
                <a:cs typeface="+mn-cs"/>
              </a:rPr>
              <a:t>Making sure children and young people learn and continue their education </a:t>
            </a:r>
            <a:endParaRPr lang="en-GB" altLang="en-US" sz="2800" b="0" kern="0" dirty="0">
              <a:solidFill>
                <a:srgbClr val="000000"/>
              </a:solidFill>
              <a:cs typeface="+mn-cs"/>
            </a:endParaRPr>
          </a:p>
          <a:p>
            <a:pPr lvl="0" defTabSz="914400" fontAlgn="base">
              <a:lnSpc>
                <a:spcPct val="90000"/>
              </a:lnSpc>
              <a:spcBef>
                <a:spcPct val="20000"/>
              </a:spcBef>
              <a:spcAft>
                <a:spcPct val="0"/>
              </a:spcAft>
              <a:defRPr/>
            </a:pPr>
            <a:endParaRPr lang="en-GB" altLang="en-US" sz="2400" b="0" kern="0" dirty="0">
              <a:solidFill>
                <a:srgbClr val="000000"/>
              </a:solidFill>
              <a:cs typeface="+mn-cs"/>
            </a:endParaRPr>
          </a:p>
          <a:p>
            <a:pPr>
              <a:defRPr/>
            </a:pPr>
            <a:endParaRPr lang="en-US" dirty="0"/>
          </a:p>
        </p:txBody>
      </p:sp>
      <p:sp>
        <p:nvSpPr>
          <p:cNvPr id="2" name="Right Arrow 1"/>
          <p:cNvSpPr/>
          <p:nvPr/>
        </p:nvSpPr>
        <p:spPr>
          <a:xfrm>
            <a:off x="2987824" y="1862826"/>
            <a:ext cx="1656184" cy="612068"/>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Gill Sans Infant Std"/>
              <a:cs typeface="Gill Sans Infant Std"/>
            </a:endParaRPr>
          </a:p>
        </p:txBody>
      </p:sp>
    </p:spTree>
    <p:extLst>
      <p:ext uri="{BB962C8B-B14F-4D97-AF65-F5344CB8AC3E}">
        <p14:creationId xmlns:p14="http://schemas.microsoft.com/office/powerpoint/2010/main" val="4113626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June 2019</a:t>
            </a:r>
          </a:p>
        </p:txBody>
      </p:sp>
      <p:sp>
        <p:nvSpPr>
          <p:cNvPr id="4" name="Slide Number Placeholder 3"/>
          <p:cNvSpPr>
            <a:spLocks noGrp="1"/>
          </p:cNvSpPr>
          <p:nvPr>
            <p:ph type="sldNum" sz="quarter" idx="12"/>
          </p:nvPr>
        </p:nvSpPr>
        <p:spPr/>
        <p:txBody>
          <a:bodyPr/>
          <a:lstStyle/>
          <a:p>
            <a:fld id="{C3FDE51E-0052-334C-A4B2-C567FE9F326F}" type="slidenum">
              <a:rPr lang="en-US" smtClean="0"/>
              <a:t>20</a:t>
            </a:fld>
            <a:endParaRPr lang="en-US"/>
          </a:p>
        </p:txBody>
      </p:sp>
      <p:pic>
        <p:nvPicPr>
          <p:cNvPr id="8" name="Content Placeholder 7">
            <a:extLst>
              <a:ext uri="{FF2B5EF4-FFF2-40B4-BE49-F238E27FC236}">
                <a16:creationId xmlns:a16="http://schemas.microsoft.com/office/drawing/2014/main" id="{5D6A540A-0EEA-4FC2-A6C5-FF835C39207B}"/>
              </a:ext>
            </a:extLst>
          </p:cNvPr>
          <p:cNvPicPr>
            <a:picLocks noGrp="1" noChangeAspect="1"/>
          </p:cNvPicPr>
          <p:nvPr>
            <p:ph idx="1"/>
          </p:nvPr>
        </p:nvPicPr>
        <p:blipFill>
          <a:blip r:embed="rId2"/>
          <a:stretch>
            <a:fillRect/>
          </a:stretch>
        </p:blipFill>
        <p:spPr>
          <a:xfrm>
            <a:off x="518159" y="189411"/>
            <a:ext cx="8107681" cy="6080761"/>
          </a:xfrm>
        </p:spPr>
      </p:pic>
    </p:spTree>
    <p:extLst>
      <p:ext uri="{BB962C8B-B14F-4D97-AF65-F5344CB8AC3E}">
        <p14:creationId xmlns:p14="http://schemas.microsoft.com/office/powerpoint/2010/main" val="197923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June 2019</a:t>
            </a:r>
          </a:p>
        </p:txBody>
      </p:sp>
      <p:sp>
        <p:nvSpPr>
          <p:cNvPr id="4" name="Slide Number Placeholder 3"/>
          <p:cNvSpPr>
            <a:spLocks noGrp="1"/>
          </p:cNvSpPr>
          <p:nvPr>
            <p:ph type="sldNum" sz="quarter" idx="12"/>
          </p:nvPr>
        </p:nvSpPr>
        <p:spPr/>
        <p:txBody>
          <a:bodyPr/>
          <a:lstStyle/>
          <a:p>
            <a:fld id="{C3FDE51E-0052-334C-A4B2-C567FE9F326F}" type="slidenum">
              <a:rPr lang="en-US" smtClean="0"/>
              <a:t>21</a:t>
            </a:fld>
            <a:endParaRPr lang="en-US"/>
          </a:p>
        </p:txBody>
      </p:sp>
      <p:pic>
        <p:nvPicPr>
          <p:cNvPr id="9" name="Content Placeholder 8">
            <a:extLst>
              <a:ext uri="{FF2B5EF4-FFF2-40B4-BE49-F238E27FC236}">
                <a16:creationId xmlns:a16="http://schemas.microsoft.com/office/drawing/2014/main" id="{B00C4C33-E191-45E2-AFE1-B75BE4881E2B}"/>
              </a:ext>
            </a:extLst>
          </p:cNvPr>
          <p:cNvPicPr>
            <a:picLocks noGrp="1" noChangeAspect="1"/>
          </p:cNvPicPr>
          <p:nvPr>
            <p:ph idx="1"/>
          </p:nvPr>
        </p:nvPicPr>
        <p:blipFill>
          <a:blip r:embed="rId2"/>
          <a:stretch>
            <a:fillRect/>
          </a:stretch>
        </p:blipFill>
        <p:spPr>
          <a:xfrm rot="5400000">
            <a:off x="1404294" y="603129"/>
            <a:ext cx="6066434" cy="5381900"/>
          </a:xfrm>
        </p:spPr>
      </p:pic>
    </p:spTree>
    <p:extLst>
      <p:ext uri="{BB962C8B-B14F-4D97-AF65-F5344CB8AC3E}">
        <p14:creationId xmlns:p14="http://schemas.microsoft.com/office/powerpoint/2010/main" val="349270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June 2019</a:t>
            </a:r>
          </a:p>
        </p:txBody>
      </p:sp>
      <p:sp>
        <p:nvSpPr>
          <p:cNvPr id="4" name="Slide Number Placeholder 3"/>
          <p:cNvSpPr>
            <a:spLocks noGrp="1"/>
          </p:cNvSpPr>
          <p:nvPr>
            <p:ph type="sldNum" sz="quarter" idx="12"/>
          </p:nvPr>
        </p:nvSpPr>
        <p:spPr/>
        <p:txBody>
          <a:bodyPr/>
          <a:lstStyle/>
          <a:p>
            <a:fld id="{C3FDE51E-0052-334C-A4B2-C567FE9F326F}" type="slidenum">
              <a:rPr lang="en-US" smtClean="0"/>
              <a:t>22</a:t>
            </a:fld>
            <a:endParaRPr lang="en-US"/>
          </a:p>
        </p:txBody>
      </p:sp>
      <p:pic>
        <p:nvPicPr>
          <p:cNvPr id="9" name="Content Placeholder 8">
            <a:extLst>
              <a:ext uri="{FF2B5EF4-FFF2-40B4-BE49-F238E27FC236}">
                <a16:creationId xmlns:a16="http://schemas.microsoft.com/office/drawing/2014/main" id="{5D7E7C5A-DCF5-4F33-BC62-722894E82268}"/>
              </a:ext>
            </a:extLst>
          </p:cNvPr>
          <p:cNvPicPr>
            <a:picLocks noGrp="1" noChangeAspect="1"/>
          </p:cNvPicPr>
          <p:nvPr>
            <p:ph idx="1"/>
          </p:nvPr>
        </p:nvPicPr>
        <p:blipFill>
          <a:blip r:embed="rId2"/>
          <a:stretch>
            <a:fillRect/>
          </a:stretch>
        </p:blipFill>
        <p:spPr>
          <a:xfrm>
            <a:off x="567988" y="209006"/>
            <a:ext cx="8008023" cy="6006018"/>
          </a:xfrm>
        </p:spPr>
      </p:pic>
    </p:spTree>
    <p:extLst>
      <p:ext uri="{BB962C8B-B14F-4D97-AF65-F5344CB8AC3E}">
        <p14:creationId xmlns:p14="http://schemas.microsoft.com/office/powerpoint/2010/main" val="1286973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June 2019</a:t>
            </a:r>
          </a:p>
        </p:txBody>
      </p:sp>
      <p:sp>
        <p:nvSpPr>
          <p:cNvPr id="4" name="Slide Number Placeholder 3"/>
          <p:cNvSpPr>
            <a:spLocks noGrp="1"/>
          </p:cNvSpPr>
          <p:nvPr>
            <p:ph type="sldNum" sz="quarter" idx="12"/>
          </p:nvPr>
        </p:nvSpPr>
        <p:spPr/>
        <p:txBody>
          <a:bodyPr/>
          <a:lstStyle/>
          <a:p>
            <a:fld id="{C3FDE51E-0052-334C-A4B2-C567FE9F326F}" type="slidenum">
              <a:rPr lang="en-US" smtClean="0"/>
              <a:t>23</a:t>
            </a:fld>
            <a:endParaRPr lang="en-US"/>
          </a:p>
        </p:txBody>
      </p:sp>
      <p:sp>
        <p:nvSpPr>
          <p:cNvPr id="5" name="Content Placeholder 4">
            <a:extLst>
              <a:ext uri="{FF2B5EF4-FFF2-40B4-BE49-F238E27FC236}">
                <a16:creationId xmlns:a16="http://schemas.microsoft.com/office/drawing/2014/main" id="{8D349DB4-1069-4BEC-9293-3E48D3FACEAF}"/>
              </a:ext>
            </a:extLst>
          </p:cNvPr>
          <p:cNvSpPr>
            <a:spLocks noGrp="1"/>
          </p:cNvSpPr>
          <p:nvPr>
            <p:ph idx="1"/>
          </p:nvPr>
        </p:nvSpPr>
        <p:spPr/>
        <p:txBody>
          <a:bodyPr/>
          <a:lstStyle/>
          <a:p>
            <a:endParaRPr lang="en-GB"/>
          </a:p>
        </p:txBody>
      </p:sp>
      <p:pic>
        <p:nvPicPr>
          <p:cNvPr id="4098" name="Picture 2" descr="16b75916b83eb782cf71">
            <a:extLst>
              <a:ext uri="{FF2B5EF4-FFF2-40B4-BE49-F238E27FC236}">
                <a16:creationId xmlns:a16="http://schemas.microsoft.com/office/drawing/2014/main" id="{2E235E27-FD01-4CC1-8053-E970C4E62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599" y="128055"/>
            <a:ext cx="8487222" cy="617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784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r>
              <a:rPr lang="en-US"/>
              <a:t>31 January 2019</a:t>
            </a:r>
          </a:p>
        </p:txBody>
      </p:sp>
      <p:sp>
        <p:nvSpPr>
          <p:cNvPr id="5" name="Footer Placeholder 4"/>
          <p:cNvSpPr>
            <a:spLocks noGrp="1"/>
          </p:cNvSpPr>
          <p:nvPr>
            <p:ph type="ftr" sz="quarter" idx="11"/>
          </p:nvPr>
        </p:nvSpPr>
        <p:spPr/>
        <p:txBody>
          <a:bodyPr/>
          <a:lstStyle/>
          <a:p>
            <a:r>
              <a:rPr lang="en-GB"/>
              <a:t>Education Cannot Wait, an overview</a:t>
            </a:r>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24</a:t>
            </a:fld>
            <a:endParaRPr lang="en-US"/>
          </a:p>
        </p:txBody>
      </p:sp>
      <p:sp>
        <p:nvSpPr>
          <p:cNvPr id="9" name="Content Placeholder 8">
            <a:extLst>
              <a:ext uri="{FF2B5EF4-FFF2-40B4-BE49-F238E27FC236}">
                <a16:creationId xmlns:a16="http://schemas.microsoft.com/office/drawing/2014/main" id="{E6DA706E-4DDE-4078-A408-C879C93FBF41}"/>
              </a:ext>
            </a:extLst>
          </p:cNvPr>
          <p:cNvSpPr>
            <a:spLocks noGrp="1"/>
          </p:cNvSpPr>
          <p:nvPr>
            <p:ph idx="1"/>
          </p:nvPr>
        </p:nvSpPr>
        <p:spPr/>
        <p:txBody>
          <a:bodyPr/>
          <a:lstStyle/>
          <a:p>
            <a:endParaRPr lang="en-GB"/>
          </a:p>
        </p:txBody>
      </p:sp>
      <p:pic>
        <p:nvPicPr>
          <p:cNvPr id="1026" name="Picture 2" descr="16b75920710f7c528fc2">
            <a:extLst>
              <a:ext uri="{FF2B5EF4-FFF2-40B4-BE49-F238E27FC236}">
                <a16:creationId xmlns:a16="http://schemas.microsoft.com/office/drawing/2014/main" id="{4DB2755F-97FC-4D32-AD43-9BA3F800F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120" y="0"/>
            <a:ext cx="7235668" cy="751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4024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634" y="202994"/>
            <a:ext cx="8719366" cy="787605"/>
          </a:xfrm>
        </p:spPr>
        <p:txBody>
          <a:bodyPr>
            <a:noAutofit/>
          </a:bodyPr>
          <a:lstStyle/>
          <a:p>
            <a:r>
              <a:rPr lang="en-GB" sz="3600" dirty="0"/>
              <a:t>Save the Children’s position – strengthening humanitarian architecture:  The Opportunity</a:t>
            </a:r>
          </a:p>
        </p:txBody>
      </p:sp>
      <p:sp>
        <p:nvSpPr>
          <p:cNvPr id="3" name="Content Placeholder 2"/>
          <p:cNvSpPr>
            <a:spLocks noGrp="1"/>
          </p:cNvSpPr>
          <p:nvPr>
            <p:ph idx="1"/>
          </p:nvPr>
        </p:nvSpPr>
        <p:spPr>
          <a:xfrm>
            <a:off x="186718" y="1664815"/>
            <a:ext cx="4800600" cy="2209800"/>
          </a:xfrm>
        </p:spPr>
        <p:txBody>
          <a:bodyPr/>
          <a:lstStyle/>
          <a:p>
            <a:r>
              <a:rPr lang="en-GB" dirty="0"/>
              <a:t>Represent civil society</a:t>
            </a:r>
          </a:p>
          <a:p>
            <a:pPr marL="0" indent="0">
              <a:buNone/>
            </a:pPr>
            <a:endParaRPr lang="en-GB" dirty="0"/>
          </a:p>
          <a:p>
            <a:r>
              <a:rPr lang="en-GB" dirty="0"/>
              <a:t>Direct access to decision making on humanitarian architecture</a:t>
            </a:r>
          </a:p>
          <a:p>
            <a:pPr marL="0" indent="0">
              <a:buNone/>
            </a:pPr>
            <a:endParaRPr lang="en-GB" dirty="0"/>
          </a:p>
          <a:p>
            <a:r>
              <a:rPr lang="en-GB" dirty="0"/>
              <a:t>Be a leading agency for Education in Emergencies</a:t>
            </a:r>
          </a:p>
          <a:p>
            <a:pPr marL="0" indent="0">
              <a:buNone/>
            </a:pPr>
            <a:endParaRPr lang="en-GB" dirty="0"/>
          </a:p>
          <a:p>
            <a:r>
              <a:rPr lang="en-GB" dirty="0"/>
              <a:t>Be a Voice for Children </a:t>
            </a:r>
          </a:p>
          <a:p>
            <a:endParaRPr lang="en-GB" dirty="0"/>
          </a:p>
        </p:txBody>
      </p:sp>
      <p:pic>
        <p:nvPicPr>
          <p:cNvPr id="4" name="Content Placeholder 5"/>
          <p:cNvPicPr>
            <a:picLocks/>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86554" y="2209800"/>
            <a:ext cx="3620718"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descr="Red_circ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85027" y="3321200"/>
            <a:ext cx="516057" cy="526119"/>
          </a:xfrm>
          <a:prstGeom prst="rect">
            <a:avLst/>
          </a:prstGeom>
        </p:spPr>
      </p:pic>
      <p:sp>
        <p:nvSpPr>
          <p:cNvPr id="6" name="Date Placeholder 3">
            <a:extLst>
              <a:ext uri="{FF2B5EF4-FFF2-40B4-BE49-F238E27FC236}">
                <a16:creationId xmlns:a16="http://schemas.microsoft.com/office/drawing/2014/main" id="{5964F42B-6AC5-479F-BC6F-37260989578E}"/>
              </a:ext>
            </a:extLst>
          </p:cNvPr>
          <p:cNvSpPr>
            <a:spLocks noGrp="1"/>
          </p:cNvSpPr>
          <p:nvPr>
            <p:ph type="dt" sz="half" idx="10"/>
          </p:nvPr>
        </p:nvSpPr>
        <p:spPr>
          <a:xfrm>
            <a:off x="6448991" y="6441019"/>
            <a:ext cx="1581319" cy="365125"/>
          </a:xfrm>
        </p:spPr>
        <p:txBody>
          <a:bodyPr/>
          <a:lstStyle/>
          <a:p>
            <a:r>
              <a:rPr lang="en-US" dirty="0"/>
              <a:t>June 2019</a:t>
            </a:r>
          </a:p>
        </p:txBody>
      </p:sp>
    </p:spTree>
    <p:extLst>
      <p:ext uri="{BB962C8B-B14F-4D97-AF65-F5344CB8AC3E}">
        <p14:creationId xmlns:p14="http://schemas.microsoft.com/office/powerpoint/2010/main" val="321166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4634" y="1236406"/>
            <a:ext cx="3411141" cy="4548188"/>
          </a:xfrm>
        </p:spPr>
      </p:pic>
      <p:sp>
        <p:nvSpPr>
          <p:cNvPr id="4" name="Date Placeholder 3"/>
          <p:cNvSpPr>
            <a:spLocks noGrp="1"/>
          </p:cNvSpPr>
          <p:nvPr>
            <p:ph type="dt" sz="half" idx="10"/>
          </p:nvPr>
        </p:nvSpPr>
        <p:spPr/>
        <p:txBody>
          <a:bodyPr/>
          <a:lstStyle/>
          <a:p>
            <a:r>
              <a:rPr lang="en-US" dirty="0"/>
              <a:t>June 2019</a:t>
            </a:r>
          </a:p>
        </p:txBody>
      </p:sp>
      <p:sp>
        <p:nvSpPr>
          <p:cNvPr id="6" name="Slide Number Placeholder 5"/>
          <p:cNvSpPr>
            <a:spLocks noGrp="1"/>
          </p:cNvSpPr>
          <p:nvPr>
            <p:ph type="sldNum" sz="quarter" idx="12"/>
          </p:nvPr>
        </p:nvSpPr>
        <p:spPr/>
        <p:txBody>
          <a:bodyPr/>
          <a:lstStyle/>
          <a:p>
            <a:fld id="{C3FDE51E-0052-334C-A4B2-C567FE9F326F}" type="slidenum">
              <a:rPr lang="en-US" smtClean="0"/>
              <a:t>26</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775" y="2025446"/>
            <a:ext cx="5637161" cy="4227871"/>
          </a:xfrm>
          <a:prstGeom prst="rect">
            <a:avLst/>
          </a:prstGeom>
        </p:spPr>
      </p:pic>
    </p:spTree>
    <p:extLst>
      <p:ext uri="{BB962C8B-B14F-4D97-AF65-F5344CB8AC3E}">
        <p14:creationId xmlns:p14="http://schemas.microsoft.com/office/powerpoint/2010/main" val="3194301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C:\Users\Charlotte Balfour\Documents\WFH folder\ECHo\Gir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2" y="18583"/>
            <a:ext cx="927576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1"/>
          <p:cNvSpPr txBox="1">
            <a:spLocks noChangeArrowheads="1"/>
          </p:cNvSpPr>
          <p:nvPr/>
        </p:nvSpPr>
        <p:spPr bwMode="auto">
          <a:xfrm>
            <a:off x="250825" y="0"/>
            <a:ext cx="4537199" cy="984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2200" b="0" i="1"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i="1"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“With education I think I will have a future that won’t have to involve guns and fighting. This is my dream, that I can look into my future and see that I have options and choices. Without school you have no choices in life, you are just trying to survive.”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13-year-old, DRC</a:t>
            </a:r>
            <a:endParaRPr kumimoji="0" lang="en-GB" altLang="en-US" sz="180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GB" altLang="en-US" sz="1800" dirty="0">
              <a:solidFill>
                <a:prstClr val="white"/>
              </a:solidFill>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Hear it From the Children research report; Why education in emergencies is critical (2014)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29562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833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9050"/>
            <a:ext cx="10318750"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2"/>
          <p:cNvSpPr>
            <a:spLocks noGrp="1" noChangeArrowheads="1"/>
          </p:cNvSpPr>
          <p:nvPr>
            <p:ph type="title"/>
          </p:nvPr>
        </p:nvSpPr>
        <p:spPr>
          <a:xfrm>
            <a:off x="683568" y="0"/>
            <a:ext cx="8229600" cy="1143000"/>
          </a:xfrm>
        </p:spPr>
        <p:txBody>
          <a:bodyPr/>
          <a:lstStyle/>
          <a:p>
            <a:pPr eaLnBrk="1" hangingPunct="1">
              <a:defRPr/>
            </a:pPr>
            <a:r>
              <a:rPr lang="en-GB" altLang="en-US" sz="4000" dirty="0">
                <a:solidFill>
                  <a:schemeClr val="bg1"/>
                </a:solidFill>
                <a:effectLst>
                  <a:outerShdw blurRad="38100" dist="38100" dir="2700000" algn="tl">
                    <a:srgbClr val="000000">
                      <a:alpha val="43137"/>
                    </a:srgbClr>
                  </a:outerShdw>
                </a:effectLst>
              </a:rPr>
              <a:t>WHY EDUCATION? </a:t>
            </a:r>
          </a:p>
        </p:txBody>
      </p:sp>
      <p:sp>
        <p:nvSpPr>
          <p:cNvPr id="15363" name="Rectangle 3"/>
          <p:cNvSpPr>
            <a:spLocks noGrp="1" noChangeArrowheads="1"/>
          </p:cNvSpPr>
          <p:nvPr>
            <p:ph type="body" idx="1"/>
          </p:nvPr>
        </p:nvSpPr>
        <p:spPr>
          <a:xfrm>
            <a:off x="159129" y="980728"/>
            <a:ext cx="8301304" cy="5289103"/>
          </a:xfrm>
        </p:spPr>
        <p:txBody>
          <a:bodyPr/>
          <a:lstStyle/>
          <a:p>
            <a:pPr marL="514350" indent="-514350" eaLnBrk="1" hangingPunct="1">
              <a:lnSpc>
                <a:spcPct val="90000"/>
              </a:lnSpc>
              <a:buFont typeface="+mj-lt"/>
              <a:buAutoNum type="arabicPeriod"/>
              <a:defRPr/>
            </a:pPr>
            <a:r>
              <a:rPr lang="en-GB" altLang="en-US" sz="3000" b="1" dirty="0">
                <a:solidFill>
                  <a:schemeClr val="bg1"/>
                </a:solidFill>
                <a:effectLst>
                  <a:outerShdw blurRad="38100" dist="38100" dir="2700000" algn="tl">
                    <a:srgbClr val="000000">
                      <a:alpha val="43137"/>
                    </a:srgbClr>
                  </a:outerShdw>
                </a:effectLst>
              </a:rPr>
              <a:t>Education is a right</a:t>
            </a:r>
          </a:p>
          <a:p>
            <a:pPr marL="514350" indent="-514350" eaLnBrk="1" hangingPunct="1">
              <a:lnSpc>
                <a:spcPct val="90000"/>
              </a:lnSpc>
              <a:buFont typeface="+mj-lt"/>
              <a:buAutoNum type="arabicPeriod"/>
              <a:defRPr/>
            </a:pPr>
            <a:endParaRPr lang="en-GB" altLang="en-US" sz="3000" b="1" dirty="0">
              <a:solidFill>
                <a:schemeClr val="bg1"/>
              </a:solidFill>
              <a:effectLst>
                <a:outerShdw blurRad="38100" dist="38100" dir="2700000" algn="tl">
                  <a:srgbClr val="000000">
                    <a:alpha val="43137"/>
                  </a:srgbClr>
                </a:outerShdw>
              </a:effectLst>
            </a:endParaRPr>
          </a:p>
          <a:p>
            <a:pPr marL="514350" indent="-514350" eaLnBrk="1" hangingPunct="1">
              <a:lnSpc>
                <a:spcPct val="90000"/>
              </a:lnSpc>
              <a:buFont typeface="+mj-lt"/>
              <a:buAutoNum type="arabicPeriod"/>
              <a:defRPr/>
            </a:pPr>
            <a:r>
              <a:rPr lang="en-GB" altLang="en-US" sz="3000" b="1" dirty="0">
                <a:solidFill>
                  <a:schemeClr val="bg1"/>
                </a:solidFill>
                <a:effectLst>
                  <a:outerShdw blurRad="38100" dist="38100" dir="2700000" algn="tl">
                    <a:srgbClr val="000000">
                      <a:alpha val="43137"/>
                    </a:srgbClr>
                  </a:outerShdw>
                </a:effectLst>
              </a:rPr>
              <a:t>Education is prioritised by communities</a:t>
            </a:r>
          </a:p>
          <a:p>
            <a:pPr marL="514350" indent="-514350" eaLnBrk="1" hangingPunct="1">
              <a:lnSpc>
                <a:spcPct val="90000"/>
              </a:lnSpc>
              <a:buFont typeface="+mj-lt"/>
              <a:buAutoNum type="arabicPeriod"/>
              <a:defRPr/>
            </a:pPr>
            <a:endParaRPr lang="en-GB" altLang="en-US" sz="3000" b="1" dirty="0">
              <a:solidFill>
                <a:schemeClr val="bg1"/>
              </a:solidFill>
              <a:effectLst>
                <a:outerShdw blurRad="38100" dist="38100" dir="2700000" algn="tl">
                  <a:srgbClr val="000000">
                    <a:alpha val="43137"/>
                  </a:srgbClr>
                </a:outerShdw>
              </a:effectLst>
            </a:endParaRPr>
          </a:p>
          <a:p>
            <a:pPr marL="514350" indent="-514350" eaLnBrk="1" hangingPunct="1">
              <a:lnSpc>
                <a:spcPct val="90000"/>
              </a:lnSpc>
              <a:buFont typeface="+mj-lt"/>
              <a:buAutoNum type="arabicPeriod"/>
              <a:defRPr/>
            </a:pPr>
            <a:r>
              <a:rPr lang="en-GB" altLang="en-US" sz="3000" b="1" dirty="0">
                <a:solidFill>
                  <a:schemeClr val="bg1"/>
                </a:solidFill>
                <a:effectLst>
                  <a:outerShdw blurRad="38100" dist="38100" dir="2700000" algn="tl">
                    <a:srgbClr val="000000">
                      <a:alpha val="43137"/>
                    </a:srgbClr>
                  </a:outerShdw>
                </a:effectLst>
              </a:rPr>
              <a:t>Education is critical for healthy development and future life opportunities</a:t>
            </a:r>
          </a:p>
          <a:p>
            <a:pPr marL="514350" indent="-514350" eaLnBrk="1" hangingPunct="1">
              <a:lnSpc>
                <a:spcPct val="90000"/>
              </a:lnSpc>
              <a:buFont typeface="+mj-lt"/>
              <a:buAutoNum type="arabicPeriod"/>
              <a:defRPr/>
            </a:pPr>
            <a:endParaRPr lang="en-GB" altLang="en-US" sz="3000" b="1" dirty="0">
              <a:solidFill>
                <a:schemeClr val="bg1"/>
              </a:solidFill>
              <a:effectLst>
                <a:outerShdw blurRad="38100" dist="38100" dir="2700000" algn="tl">
                  <a:srgbClr val="000000">
                    <a:alpha val="43137"/>
                  </a:srgbClr>
                </a:outerShdw>
              </a:effectLst>
            </a:endParaRPr>
          </a:p>
          <a:p>
            <a:pPr marL="514350" indent="-514350" eaLnBrk="1" hangingPunct="1">
              <a:lnSpc>
                <a:spcPct val="90000"/>
              </a:lnSpc>
              <a:buFont typeface="+mj-lt"/>
              <a:buAutoNum type="arabicPeriod"/>
              <a:defRPr/>
            </a:pPr>
            <a:r>
              <a:rPr lang="en-GB" altLang="en-US" sz="3000" b="1" dirty="0">
                <a:solidFill>
                  <a:schemeClr val="bg1"/>
                </a:solidFill>
                <a:effectLst>
                  <a:outerShdw blurRad="38100" dist="38100" dir="2700000" algn="tl">
                    <a:srgbClr val="000000">
                      <a:alpha val="43137"/>
                    </a:srgbClr>
                  </a:outerShdw>
                </a:effectLst>
              </a:rPr>
              <a:t>Quality education and learning spaces is a form of protection</a:t>
            </a:r>
          </a:p>
          <a:p>
            <a:pPr marL="514350" indent="-514350" eaLnBrk="1" hangingPunct="1">
              <a:lnSpc>
                <a:spcPct val="90000"/>
              </a:lnSpc>
              <a:buFont typeface="+mj-lt"/>
              <a:buAutoNum type="arabicPeriod"/>
              <a:defRPr/>
            </a:pPr>
            <a:endParaRPr lang="en-GB" altLang="en-US" sz="3000" b="1" dirty="0">
              <a:solidFill>
                <a:schemeClr val="bg1"/>
              </a:solidFill>
              <a:effectLst>
                <a:outerShdw blurRad="38100" dist="38100" dir="2700000" algn="tl">
                  <a:srgbClr val="000000">
                    <a:alpha val="43137"/>
                  </a:srgbClr>
                </a:outerShdw>
              </a:effectLst>
            </a:endParaRPr>
          </a:p>
          <a:p>
            <a:pPr marL="514350" indent="-514350" eaLnBrk="1" hangingPunct="1">
              <a:lnSpc>
                <a:spcPct val="90000"/>
              </a:lnSpc>
              <a:buFont typeface="+mj-lt"/>
              <a:buAutoNum type="arabicPeriod"/>
              <a:defRPr/>
            </a:pPr>
            <a:r>
              <a:rPr lang="en-GB" altLang="en-US" sz="3000" b="1" dirty="0">
                <a:solidFill>
                  <a:schemeClr val="bg1"/>
                </a:solidFill>
                <a:effectLst>
                  <a:outerShdw blurRad="38100" dist="38100" dir="2700000" algn="tl">
                    <a:srgbClr val="000000">
                      <a:alpha val="43137"/>
                    </a:srgbClr>
                  </a:outerShdw>
                </a:effectLst>
              </a:rPr>
              <a:t>Education is a platform for other interventions</a:t>
            </a:r>
          </a:p>
          <a:p>
            <a:pPr marL="514350" indent="-514350" eaLnBrk="1" hangingPunct="1">
              <a:lnSpc>
                <a:spcPct val="90000"/>
              </a:lnSpc>
              <a:buFont typeface="+mj-lt"/>
              <a:buAutoNum type="arabicPeriod"/>
              <a:defRPr/>
            </a:pPr>
            <a:endParaRPr lang="en-GB" altLang="en-US" sz="3000" b="1" dirty="0">
              <a:solidFill>
                <a:schemeClr val="bg1"/>
              </a:solidFill>
              <a:effectLst>
                <a:outerShdw blurRad="38100" dist="38100" dir="2700000" algn="tl">
                  <a:srgbClr val="000000">
                    <a:alpha val="43137"/>
                  </a:srgbClr>
                </a:outerShdw>
              </a:effectLst>
            </a:endParaRPr>
          </a:p>
          <a:p>
            <a:pPr eaLnBrk="1" hangingPunct="1">
              <a:lnSpc>
                <a:spcPct val="90000"/>
              </a:lnSpc>
              <a:defRPr/>
            </a:pPr>
            <a:endParaRPr lang="en-GB" altLang="en-US" sz="2400" i="1" dirty="0"/>
          </a:p>
          <a:p>
            <a:pPr marL="0" indent="0" eaLnBrk="1" hangingPunct="1">
              <a:lnSpc>
                <a:spcPct val="90000"/>
              </a:lnSpc>
              <a:buFontTx/>
              <a:buNone/>
              <a:defRPr/>
            </a:pPr>
            <a:endParaRPr lang="en-GB" altLang="en-US" sz="2400" dirty="0"/>
          </a:p>
          <a:p>
            <a:pPr marL="0" indent="0" eaLnBrk="1" hangingPunct="1">
              <a:lnSpc>
                <a:spcPct val="90000"/>
              </a:lnSpc>
              <a:buFontTx/>
              <a:buNone/>
              <a:defRPr/>
            </a:pPr>
            <a:endParaRPr lang="en-GB" altLang="en-US" sz="2000" dirty="0"/>
          </a:p>
        </p:txBody>
      </p:sp>
    </p:spTree>
    <p:extLst>
      <p:ext uri="{BB962C8B-B14F-4D97-AF65-F5344CB8AC3E}">
        <p14:creationId xmlns:p14="http://schemas.microsoft.com/office/powerpoint/2010/main" val="440762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36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3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24634" y="332656"/>
            <a:ext cx="8282640" cy="711405"/>
          </a:xfrm>
        </p:spPr>
        <p:txBody>
          <a:bodyPr>
            <a:normAutofit/>
          </a:bodyPr>
          <a:lstStyle/>
          <a:p>
            <a:r>
              <a:rPr lang="en-US" sz="3400" dirty="0">
                <a:latin typeface="Trade Gothic LT Com Cn" panose="020B0806040303020004" pitchFamily="34" charset="0"/>
              </a:rPr>
              <a:t>IMPACT ON SCHOOLS</a:t>
            </a:r>
          </a:p>
        </p:txBody>
      </p:sp>
      <p:sp>
        <p:nvSpPr>
          <p:cNvPr id="3" name="TextBox 2"/>
          <p:cNvSpPr txBox="1"/>
          <p:nvPr/>
        </p:nvSpPr>
        <p:spPr>
          <a:xfrm>
            <a:off x="443227" y="1556618"/>
            <a:ext cx="2907739" cy="338554"/>
          </a:xfrm>
          <a:prstGeom prst="rect">
            <a:avLst/>
          </a:prstGeom>
          <a:noFill/>
        </p:spPr>
        <p:txBody>
          <a:bodyPr wrap="square" lIns="0" tIns="0" rIns="0" bIns="0" rtlCol="0">
            <a:spAutoFit/>
          </a:bodyPr>
          <a:lstStyle/>
          <a:p>
            <a:r>
              <a:rPr lang="en-GB" sz="2200" dirty="0">
                <a:latin typeface="Gill Sans Infant Std"/>
                <a:cs typeface="Gill Sans Infant Std"/>
              </a:rPr>
              <a:t>Damaged or destroyed</a:t>
            </a:r>
          </a:p>
        </p:txBody>
      </p:sp>
      <p:sp>
        <p:nvSpPr>
          <p:cNvPr id="9" name="TextBox 8"/>
          <p:cNvSpPr txBox="1"/>
          <p:nvPr/>
        </p:nvSpPr>
        <p:spPr>
          <a:xfrm>
            <a:off x="5005772" y="5622652"/>
            <a:ext cx="3246764" cy="677108"/>
          </a:xfrm>
          <a:prstGeom prst="rect">
            <a:avLst/>
          </a:prstGeom>
          <a:noFill/>
        </p:spPr>
        <p:txBody>
          <a:bodyPr wrap="square" lIns="0" tIns="0" rIns="0" bIns="0" rtlCol="0">
            <a:spAutoFit/>
          </a:bodyPr>
          <a:lstStyle/>
          <a:p>
            <a:r>
              <a:rPr lang="en-GB" sz="2200" dirty="0">
                <a:latin typeface="Gill Sans Infant Std"/>
                <a:cs typeface="Gill Sans Infant Std"/>
              </a:rPr>
              <a:t>Not safe – close to conflict, or natural disaster</a:t>
            </a:r>
          </a:p>
        </p:txBody>
      </p:sp>
      <p:sp>
        <p:nvSpPr>
          <p:cNvPr id="10" name="TextBox 9"/>
          <p:cNvSpPr txBox="1"/>
          <p:nvPr/>
        </p:nvSpPr>
        <p:spPr>
          <a:xfrm>
            <a:off x="170687" y="3170135"/>
            <a:ext cx="2088232" cy="677108"/>
          </a:xfrm>
          <a:prstGeom prst="rect">
            <a:avLst/>
          </a:prstGeom>
          <a:noFill/>
        </p:spPr>
        <p:txBody>
          <a:bodyPr wrap="square" lIns="0" tIns="0" rIns="0" bIns="0" rtlCol="0">
            <a:spAutoFit/>
          </a:bodyPr>
          <a:lstStyle/>
          <a:p>
            <a:r>
              <a:rPr lang="en-GB" sz="2200" dirty="0">
                <a:latin typeface="Gill Sans Infant Std"/>
                <a:cs typeface="Gill Sans Infant Std"/>
              </a:rPr>
              <a:t>Targeted by armed groups </a:t>
            </a:r>
          </a:p>
        </p:txBody>
      </p:sp>
      <p:sp>
        <p:nvSpPr>
          <p:cNvPr id="11" name="TextBox 10"/>
          <p:cNvSpPr txBox="1"/>
          <p:nvPr/>
        </p:nvSpPr>
        <p:spPr>
          <a:xfrm>
            <a:off x="6444208" y="1484625"/>
            <a:ext cx="2491182" cy="677108"/>
          </a:xfrm>
          <a:prstGeom prst="rect">
            <a:avLst/>
          </a:prstGeom>
          <a:noFill/>
        </p:spPr>
        <p:txBody>
          <a:bodyPr wrap="square" lIns="0" tIns="0" rIns="0" bIns="0" rtlCol="0">
            <a:spAutoFit/>
          </a:bodyPr>
          <a:lstStyle/>
          <a:p>
            <a:r>
              <a:rPr lang="en-GB" sz="2200" dirty="0">
                <a:latin typeface="Gill Sans Infant Std"/>
                <a:cs typeface="Gill Sans Infant Std"/>
              </a:rPr>
              <a:t>Materials damaged, destroyed or looted</a:t>
            </a:r>
          </a:p>
        </p:txBody>
      </p:sp>
      <p:sp>
        <p:nvSpPr>
          <p:cNvPr id="12" name="TextBox 11"/>
          <p:cNvSpPr txBox="1"/>
          <p:nvPr/>
        </p:nvSpPr>
        <p:spPr>
          <a:xfrm>
            <a:off x="413951" y="5544416"/>
            <a:ext cx="2718055" cy="338554"/>
          </a:xfrm>
          <a:prstGeom prst="rect">
            <a:avLst/>
          </a:prstGeom>
          <a:noFill/>
        </p:spPr>
        <p:txBody>
          <a:bodyPr wrap="square" lIns="0" tIns="0" rIns="0" bIns="0" rtlCol="0">
            <a:spAutoFit/>
          </a:bodyPr>
          <a:lstStyle/>
          <a:p>
            <a:r>
              <a:rPr lang="en-GB" sz="2200" dirty="0">
                <a:latin typeface="Gill Sans Infant Std"/>
                <a:cs typeface="Gill Sans Infant Std"/>
              </a:rPr>
              <a:t>Route to school unsafe</a:t>
            </a:r>
          </a:p>
        </p:txBody>
      </p:sp>
      <p:sp>
        <p:nvSpPr>
          <p:cNvPr id="13" name="TextBox 12"/>
          <p:cNvSpPr txBox="1"/>
          <p:nvPr/>
        </p:nvSpPr>
        <p:spPr>
          <a:xfrm>
            <a:off x="6629154" y="3491856"/>
            <a:ext cx="2491182" cy="1015663"/>
          </a:xfrm>
          <a:prstGeom prst="rect">
            <a:avLst/>
          </a:prstGeom>
          <a:noFill/>
        </p:spPr>
        <p:txBody>
          <a:bodyPr wrap="square" lIns="0" tIns="0" rIns="0" bIns="0" rtlCol="0">
            <a:spAutoFit/>
          </a:bodyPr>
          <a:lstStyle/>
          <a:p>
            <a:r>
              <a:rPr lang="en-GB" sz="2200" dirty="0">
                <a:latin typeface="Gill Sans Infant Std"/>
                <a:cs typeface="Gill Sans Infant Std"/>
              </a:rPr>
              <a:t>Not enough classrooms for number of students</a:t>
            </a:r>
          </a:p>
        </p:txBody>
      </p:sp>
      <p:pic>
        <p:nvPicPr>
          <p:cNvPr id="2" name="Picture 1">
            <a:extLst>
              <a:ext uri="{FF2B5EF4-FFF2-40B4-BE49-F238E27FC236}">
                <a16:creationId xmlns:a16="http://schemas.microsoft.com/office/drawing/2014/main" id="{A567789E-3072-4F4B-90DF-94461F69A723}"/>
              </a:ext>
            </a:extLst>
          </p:cNvPr>
          <p:cNvPicPr>
            <a:picLocks noChangeAspect="1"/>
          </p:cNvPicPr>
          <p:nvPr/>
        </p:nvPicPr>
        <p:blipFill>
          <a:blip r:embed="rId2"/>
          <a:stretch>
            <a:fillRect/>
          </a:stretch>
        </p:blipFill>
        <p:spPr>
          <a:xfrm>
            <a:off x="2390132" y="2164125"/>
            <a:ext cx="3886440" cy="3011492"/>
          </a:xfrm>
          <a:prstGeom prst="rect">
            <a:avLst/>
          </a:prstGeom>
        </p:spPr>
      </p:pic>
    </p:spTree>
    <p:extLst>
      <p:ext uri="{BB962C8B-B14F-4D97-AF65-F5344CB8AC3E}">
        <p14:creationId xmlns:p14="http://schemas.microsoft.com/office/powerpoint/2010/main" val="926727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24634" y="332656"/>
            <a:ext cx="8282640" cy="711405"/>
          </a:xfrm>
        </p:spPr>
        <p:txBody>
          <a:bodyPr>
            <a:normAutofit/>
          </a:bodyPr>
          <a:lstStyle/>
          <a:p>
            <a:r>
              <a:rPr lang="en-US" sz="3400" dirty="0">
                <a:latin typeface="Trade Gothic LT Com Cn" panose="020B0806040303020004" pitchFamily="34" charset="0"/>
              </a:rPr>
              <a:t>IMPACT ON STUDENTS</a:t>
            </a:r>
          </a:p>
        </p:txBody>
      </p:sp>
      <p:sp>
        <p:nvSpPr>
          <p:cNvPr id="3" name="TextBox 2"/>
          <p:cNvSpPr txBox="1"/>
          <p:nvPr/>
        </p:nvSpPr>
        <p:spPr>
          <a:xfrm>
            <a:off x="6926560" y="3640709"/>
            <a:ext cx="1036047" cy="338554"/>
          </a:xfrm>
          <a:prstGeom prst="rect">
            <a:avLst/>
          </a:prstGeom>
          <a:noFill/>
        </p:spPr>
        <p:txBody>
          <a:bodyPr wrap="square" lIns="0" tIns="0" rIns="0" bIns="0" rtlCol="0">
            <a:spAutoFit/>
          </a:bodyPr>
          <a:lstStyle/>
          <a:p>
            <a:r>
              <a:rPr lang="en-GB" sz="2200" dirty="0">
                <a:latin typeface="Gill Sans Infant Std"/>
                <a:cs typeface="Gill Sans Infant Std"/>
              </a:rPr>
              <a:t>Injured</a:t>
            </a:r>
          </a:p>
        </p:txBody>
      </p:sp>
      <p:sp>
        <p:nvSpPr>
          <p:cNvPr id="9" name="TextBox 8"/>
          <p:cNvSpPr txBox="1"/>
          <p:nvPr/>
        </p:nvSpPr>
        <p:spPr>
          <a:xfrm>
            <a:off x="137277" y="4560424"/>
            <a:ext cx="2663798" cy="1015663"/>
          </a:xfrm>
          <a:prstGeom prst="rect">
            <a:avLst/>
          </a:prstGeom>
          <a:noFill/>
        </p:spPr>
        <p:txBody>
          <a:bodyPr wrap="square" lIns="0" tIns="0" rIns="0" bIns="0" rtlCol="0">
            <a:spAutoFit/>
          </a:bodyPr>
          <a:lstStyle/>
          <a:p>
            <a:r>
              <a:rPr lang="en-GB" sz="2200" dirty="0">
                <a:latin typeface="Gill Sans Infant Std"/>
                <a:cs typeface="Gill Sans Infant Std"/>
              </a:rPr>
              <a:t>Afraid of going to school due to conflict or disaster</a:t>
            </a:r>
          </a:p>
        </p:txBody>
      </p:sp>
      <p:sp>
        <p:nvSpPr>
          <p:cNvPr id="10" name="TextBox 9"/>
          <p:cNvSpPr txBox="1"/>
          <p:nvPr/>
        </p:nvSpPr>
        <p:spPr>
          <a:xfrm>
            <a:off x="7063360" y="5036282"/>
            <a:ext cx="2088232" cy="677108"/>
          </a:xfrm>
          <a:prstGeom prst="rect">
            <a:avLst/>
          </a:prstGeom>
          <a:noFill/>
        </p:spPr>
        <p:txBody>
          <a:bodyPr wrap="square" lIns="0" tIns="0" rIns="0" bIns="0" rtlCol="0">
            <a:spAutoFit/>
          </a:bodyPr>
          <a:lstStyle/>
          <a:p>
            <a:r>
              <a:rPr lang="en-GB" sz="2200" dirty="0">
                <a:latin typeface="Gill Sans Infant Std"/>
                <a:cs typeface="Gill Sans Infant Std"/>
              </a:rPr>
              <a:t>Lost family or community </a:t>
            </a:r>
          </a:p>
        </p:txBody>
      </p:sp>
      <p:sp>
        <p:nvSpPr>
          <p:cNvPr id="11" name="TextBox 10"/>
          <p:cNvSpPr txBox="1"/>
          <p:nvPr/>
        </p:nvSpPr>
        <p:spPr>
          <a:xfrm>
            <a:off x="6110393" y="1337181"/>
            <a:ext cx="2491182" cy="338554"/>
          </a:xfrm>
          <a:prstGeom prst="rect">
            <a:avLst/>
          </a:prstGeom>
          <a:noFill/>
        </p:spPr>
        <p:txBody>
          <a:bodyPr wrap="square" lIns="0" tIns="0" rIns="0" bIns="0" rtlCol="0">
            <a:spAutoFit/>
          </a:bodyPr>
          <a:lstStyle/>
          <a:p>
            <a:r>
              <a:rPr lang="en-GB" sz="2200" dirty="0">
                <a:latin typeface="Gill Sans Infant Std"/>
                <a:cs typeface="Gill Sans Infant Std"/>
              </a:rPr>
              <a:t>Drops out of school</a:t>
            </a:r>
          </a:p>
        </p:txBody>
      </p:sp>
      <p:sp>
        <p:nvSpPr>
          <p:cNvPr id="12" name="TextBox 11"/>
          <p:cNvSpPr txBox="1"/>
          <p:nvPr/>
        </p:nvSpPr>
        <p:spPr>
          <a:xfrm>
            <a:off x="2411760" y="5068256"/>
            <a:ext cx="4651600" cy="1477328"/>
          </a:xfrm>
          <a:prstGeom prst="rect">
            <a:avLst/>
          </a:prstGeom>
          <a:noFill/>
        </p:spPr>
        <p:txBody>
          <a:bodyPr wrap="square" lIns="0" tIns="0" rIns="0" bIns="0" rtlCol="0">
            <a:spAutoFit/>
          </a:bodyPr>
          <a:lstStyle/>
          <a:p>
            <a:pPr algn="ctr"/>
            <a:r>
              <a:rPr lang="en-GB" sz="2400" b="1" dirty="0">
                <a:latin typeface="Gill Sans Infant Std"/>
                <a:cs typeface="Gill Sans Infant Std"/>
              </a:rPr>
              <a:t>Misses months or years of education – </a:t>
            </a:r>
            <a:r>
              <a:rPr lang="en-GB" sz="2400" b="1" dirty="0">
                <a:solidFill>
                  <a:srgbClr val="FF0000"/>
                </a:solidFill>
                <a:latin typeface="Gill Sans Infant Std"/>
                <a:cs typeface="Gill Sans Infant Std"/>
              </a:rPr>
              <a:t>impact on wellbeing, development and future livelihoods</a:t>
            </a:r>
          </a:p>
        </p:txBody>
      </p:sp>
      <p:sp>
        <p:nvSpPr>
          <p:cNvPr id="13" name="TextBox 12"/>
          <p:cNvSpPr txBox="1"/>
          <p:nvPr/>
        </p:nvSpPr>
        <p:spPr>
          <a:xfrm>
            <a:off x="220269" y="1632917"/>
            <a:ext cx="2232248" cy="338554"/>
          </a:xfrm>
          <a:prstGeom prst="rect">
            <a:avLst/>
          </a:prstGeom>
          <a:noFill/>
        </p:spPr>
        <p:txBody>
          <a:bodyPr wrap="square" lIns="0" tIns="0" rIns="0" bIns="0" rtlCol="0">
            <a:spAutoFit/>
          </a:bodyPr>
          <a:lstStyle/>
          <a:p>
            <a:r>
              <a:rPr lang="en-GB" sz="2200" dirty="0">
                <a:latin typeface="Gill Sans Infant Std"/>
                <a:cs typeface="Gill Sans Infant Std"/>
              </a:rPr>
              <a:t>Displaced</a:t>
            </a:r>
          </a:p>
        </p:txBody>
      </p:sp>
      <p:sp>
        <p:nvSpPr>
          <p:cNvPr id="15" name="TextBox 14"/>
          <p:cNvSpPr txBox="1"/>
          <p:nvPr/>
        </p:nvSpPr>
        <p:spPr>
          <a:xfrm>
            <a:off x="2384985" y="1328023"/>
            <a:ext cx="2920653" cy="677108"/>
          </a:xfrm>
          <a:prstGeom prst="rect">
            <a:avLst/>
          </a:prstGeom>
          <a:noFill/>
        </p:spPr>
        <p:txBody>
          <a:bodyPr wrap="square" lIns="0" tIns="0" rIns="0" bIns="0" rtlCol="0">
            <a:spAutoFit/>
          </a:bodyPr>
          <a:lstStyle/>
          <a:p>
            <a:r>
              <a:rPr lang="en-GB" sz="2200" dirty="0">
                <a:latin typeface="Gill Sans Infant Std"/>
                <a:cs typeface="Gill Sans Infant Std"/>
              </a:rPr>
              <a:t>Schoolbooks and uniform lost or damaged</a:t>
            </a:r>
          </a:p>
        </p:txBody>
      </p:sp>
      <p:pic>
        <p:nvPicPr>
          <p:cNvPr id="5" name="Picture 4">
            <a:extLst>
              <a:ext uri="{FF2B5EF4-FFF2-40B4-BE49-F238E27FC236}">
                <a16:creationId xmlns:a16="http://schemas.microsoft.com/office/drawing/2014/main" id="{264E6E1E-CEA6-4860-8901-F4B4B0AA621C}"/>
              </a:ext>
            </a:extLst>
          </p:cNvPr>
          <p:cNvPicPr>
            <a:picLocks noChangeAspect="1"/>
          </p:cNvPicPr>
          <p:nvPr/>
        </p:nvPicPr>
        <p:blipFill>
          <a:blip r:embed="rId3"/>
          <a:stretch>
            <a:fillRect/>
          </a:stretch>
        </p:blipFill>
        <p:spPr>
          <a:xfrm>
            <a:off x="2703772" y="2106653"/>
            <a:ext cx="3673502" cy="2908692"/>
          </a:xfrm>
          <a:prstGeom prst="rect">
            <a:avLst/>
          </a:prstGeom>
        </p:spPr>
      </p:pic>
      <p:sp>
        <p:nvSpPr>
          <p:cNvPr id="16" name="TextBox 15">
            <a:extLst>
              <a:ext uri="{FF2B5EF4-FFF2-40B4-BE49-F238E27FC236}">
                <a16:creationId xmlns:a16="http://schemas.microsoft.com/office/drawing/2014/main" id="{79CED7E6-B2B0-4E7C-9E5F-F02D305BC787}"/>
              </a:ext>
            </a:extLst>
          </p:cNvPr>
          <p:cNvSpPr txBox="1"/>
          <p:nvPr/>
        </p:nvSpPr>
        <p:spPr>
          <a:xfrm>
            <a:off x="220269" y="3563260"/>
            <a:ext cx="2663798" cy="677108"/>
          </a:xfrm>
          <a:prstGeom prst="rect">
            <a:avLst/>
          </a:prstGeom>
          <a:noFill/>
        </p:spPr>
        <p:txBody>
          <a:bodyPr wrap="square" lIns="0" tIns="0" rIns="0" bIns="0" rtlCol="0">
            <a:spAutoFit/>
          </a:bodyPr>
          <a:lstStyle/>
          <a:p>
            <a:r>
              <a:rPr lang="en-GB" sz="2200" dirty="0">
                <a:latin typeface="Gill Sans Infant Std"/>
                <a:cs typeface="Gill Sans Infant Std"/>
              </a:rPr>
              <a:t>Loss of routine or normalcy</a:t>
            </a:r>
          </a:p>
        </p:txBody>
      </p:sp>
      <p:sp>
        <p:nvSpPr>
          <p:cNvPr id="17" name="TextBox 16">
            <a:extLst>
              <a:ext uri="{FF2B5EF4-FFF2-40B4-BE49-F238E27FC236}">
                <a16:creationId xmlns:a16="http://schemas.microsoft.com/office/drawing/2014/main" id="{647BBFCD-E327-4A29-9E67-05067B001645}"/>
              </a:ext>
            </a:extLst>
          </p:cNvPr>
          <p:cNvSpPr txBox="1"/>
          <p:nvPr/>
        </p:nvSpPr>
        <p:spPr>
          <a:xfrm>
            <a:off x="364718" y="2390468"/>
            <a:ext cx="2047042" cy="677108"/>
          </a:xfrm>
          <a:prstGeom prst="rect">
            <a:avLst/>
          </a:prstGeom>
          <a:noFill/>
        </p:spPr>
        <p:txBody>
          <a:bodyPr wrap="square" lIns="0" tIns="0" rIns="0" bIns="0" rtlCol="0">
            <a:spAutoFit/>
          </a:bodyPr>
          <a:lstStyle/>
          <a:p>
            <a:r>
              <a:rPr lang="en-GB" sz="2200" dirty="0"/>
              <a:t>Loss of learning opportunities</a:t>
            </a:r>
          </a:p>
        </p:txBody>
      </p:sp>
      <p:sp>
        <p:nvSpPr>
          <p:cNvPr id="18" name="TextBox 17">
            <a:extLst>
              <a:ext uri="{FF2B5EF4-FFF2-40B4-BE49-F238E27FC236}">
                <a16:creationId xmlns:a16="http://schemas.microsoft.com/office/drawing/2014/main" id="{A996E88D-6610-4226-9F34-BCDA7A2672E3}"/>
              </a:ext>
            </a:extLst>
          </p:cNvPr>
          <p:cNvSpPr txBox="1"/>
          <p:nvPr/>
        </p:nvSpPr>
        <p:spPr>
          <a:xfrm>
            <a:off x="6521489" y="2173011"/>
            <a:ext cx="2490507" cy="1015663"/>
          </a:xfrm>
          <a:prstGeom prst="rect">
            <a:avLst/>
          </a:prstGeom>
          <a:noFill/>
        </p:spPr>
        <p:txBody>
          <a:bodyPr wrap="square" lIns="0" tIns="0" rIns="0" bIns="0" rtlCol="0">
            <a:spAutoFit/>
          </a:bodyPr>
          <a:lstStyle/>
          <a:p>
            <a:r>
              <a:rPr lang="en-GB" sz="2200" dirty="0">
                <a:latin typeface="Gill Sans Infant Std"/>
                <a:cs typeface="Gill Sans Infant Std"/>
              </a:rPr>
              <a:t>Wellbeing affected – stress, distress, fear, trauma </a:t>
            </a:r>
          </a:p>
        </p:txBody>
      </p:sp>
    </p:spTree>
    <p:extLst>
      <p:ext uri="{BB962C8B-B14F-4D97-AF65-F5344CB8AC3E}">
        <p14:creationId xmlns:p14="http://schemas.microsoft.com/office/powerpoint/2010/main" val="161746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24634" y="332656"/>
            <a:ext cx="8282640" cy="711405"/>
          </a:xfrm>
        </p:spPr>
        <p:txBody>
          <a:bodyPr>
            <a:normAutofit/>
          </a:bodyPr>
          <a:lstStyle/>
          <a:p>
            <a:r>
              <a:rPr lang="en-US" sz="3400" dirty="0">
                <a:latin typeface="Trade Gothic LT Com Cn" panose="020B0806040303020004" pitchFamily="34" charset="0"/>
              </a:rPr>
              <a:t>IMPACT ON TEACHERS</a:t>
            </a:r>
          </a:p>
        </p:txBody>
      </p:sp>
      <p:sp>
        <p:nvSpPr>
          <p:cNvPr id="3" name="TextBox 2"/>
          <p:cNvSpPr txBox="1"/>
          <p:nvPr/>
        </p:nvSpPr>
        <p:spPr>
          <a:xfrm>
            <a:off x="6350745" y="4956030"/>
            <a:ext cx="2491182" cy="677108"/>
          </a:xfrm>
          <a:prstGeom prst="rect">
            <a:avLst/>
          </a:prstGeom>
          <a:noFill/>
        </p:spPr>
        <p:txBody>
          <a:bodyPr wrap="square" lIns="0" tIns="0" rIns="0" bIns="0" rtlCol="0">
            <a:spAutoFit/>
          </a:bodyPr>
          <a:lstStyle/>
          <a:p>
            <a:r>
              <a:rPr lang="en-GB" sz="2200" dirty="0">
                <a:latin typeface="Gill Sans Infant Std"/>
                <a:cs typeface="Gill Sans Infant Std"/>
              </a:rPr>
              <a:t>Targeted by armed groups </a:t>
            </a:r>
          </a:p>
        </p:txBody>
      </p:sp>
      <p:sp>
        <p:nvSpPr>
          <p:cNvPr id="10" name="TextBox 9"/>
          <p:cNvSpPr txBox="1"/>
          <p:nvPr/>
        </p:nvSpPr>
        <p:spPr>
          <a:xfrm>
            <a:off x="552688" y="5365919"/>
            <a:ext cx="2088232" cy="677108"/>
          </a:xfrm>
          <a:prstGeom prst="rect">
            <a:avLst/>
          </a:prstGeom>
          <a:noFill/>
        </p:spPr>
        <p:txBody>
          <a:bodyPr wrap="square" lIns="0" tIns="0" rIns="0" bIns="0" rtlCol="0">
            <a:spAutoFit/>
          </a:bodyPr>
          <a:lstStyle/>
          <a:p>
            <a:r>
              <a:rPr lang="en-GB" sz="2200" dirty="0">
                <a:latin typeface="Gill Sans Infant Std"/>
                <a:cs typeface="Gill Sans Infant Std"/>
              </a:rPr>
              <a:t>Recruited to armed groups</a:t>
            </a:r>
          </a:p>
        </p:txBody>
      </p:sp>
      <p:sp>
        <p:nvSpPr>
          <p:cNvPr id="11" name="TextBox 10"/>
          <p:cNvSpPr txBox="1"/>
          <p:nvPr/>
        </p:nvSpPr>
        <p:spPr>
          <a:xfrm>
            <a:off x="6457052" y="3199930"/>
            <a:ext cx="2491182" cy="677108"/>
          </a:xfrm>
          <a:prstGeom prst="rect">
            <a:avLst/>
          </a:prstGeom>
          <a:noFill/>
        </p:spPr>
        <p:txBody>
          <a:bodyPr wrap="square" lIns="0" tIns="0" rIns="0" bIns="0" rtlCol="0">
            <a:spAutoFit/>
          </a:bodyPr>
          <a:lstStyle/>
          <a:p>
            <a:r>
              <a:rPr lang="en-GB" sz="2200" dirty="0">
                <a:latin typeface="Gill Sans Infant Std"/>
                <a:cs typeface="Gill Sans Infant Std"/>
              </a:rPr>
              <a:t>Displaced from school and home</a:t>
            </a:r>
          </a:p>
        </p:txBody>
      </p:sp>
      <p:sp>
        <p:nvSpPr>
          <p:cNvPr id="13" name="TextBox 12"/>
          <p:cNvSpPr txBox="1"/>
          <p:nvPr/>
        </p:nvSpPr>
        <p:spPr>
          <a:xfrm>
            <a:off x="613440" y="1492081"/>
            <a:ext cx="2101311" cy="677108"/>
          </a:xfrm>
          <a:prstGeom prst="rect">
            <a:avLst/>
          </a:prstGeom>
          <a:noFill/>
        </p:spPr>
        <p:txBody>
          <a:bodyPr wrap="square" lIns="0" tIns="0" rIns="0" bIns="0" rtlCol="0">
            <a:spAutoFit/>
          </a:bodyPr>
          <a:lstStyle/>
          <a:p>
            <a:r>
              <a:rPr lang="en-GB" sz="2200" dirty="0">
                <a:latin typeface="Gill Sans Infant Std"/>
                <a:cs typeface="Gill Sans Infant Std"/>
              </a:rPr>
              <a:t>Unable to work due to crisis </a:t>
            </a:r>
          </a:p>
        </p:txBody>
      </p:sp>
      <p:sp>
        <p:nvSpPr>
          <p:cNvPr id="15" name="TextBox 14"/>
          <p:cNvSpPr txBox="1"/>
          <p:nvPr/>
        </p:nvSpPr>
        <p:spPr>
          <a:xfrm>
            <a:off x="3678564" y="5624610"/>
            <a:ext cx="2282922" cy="677108"/>
          </a:xfrm>
          <a:prstGeom prst="rect">
            <a:avLst/>
          </a:prstGeom>
          <a:noFill/>
        </p:spPr>
        <p:txBody>
          <a:bodyPr wrap="square" lIns="0" tIns="0" rIns="0" bIns="0" rtlCol="0">
            <a:spAutoFit/>
          </a:bodyPr>
          <a:lstStyle/>
          <a:p>
            <a:r>
              <a:rPr lang="en-GB" sz="2200" dirty="0">
                <a:latin typeface="Gill Sans Infant Std"/>
                <a:cs typeface="Gill Sans Infant Std"/>
              </a:rPr>
              <a:t>No teaching materials   </a:t>
            </a:r>
          </a:p>
        </p:txBody>
      </p:sp>
      <p:sp>
        <p:nvSpPr>
          <p:cNvPr id="17" name="TextBox 16"/>
          <p:cNvSpPr txBox="1"/>
          <p:nvPr/>
        </p:nvSpPr>
        <p:spPr>
          <a:xfrm>
            <a:off x="4917370" y="1322803"/>
            <a:ext cx="3363270" cy="1015663"/>
          </a:xfrm>
          <a:prstGeom prst="rect">
            <a:avLst/>
          </a:prstGeom>
          <a:noFill/>
        </p:spPr>
        <p:txBody>
          <a:bodyPr wrap="square" lIns="0" tIns="0" rIns="0" bIns="0" rtlCol="0">
            <a:spAutoFit/>
          </a:bodyPr>
          <a:lstStyle/>
          <a:p>
            <a:r>
              <a:rPr lang="en-GB" sz="2200" dirty="0">
                <a:latin typeface="Gill Sans Infant Std"/>
                <a:cs typeface="Gill Sans Infant Std"/>
              </a:rPr>
              <a:t>Harder to teach – larger classes, children with high and/or diverse needs </a:t>
            </a:r>
            <a:r>
              <a:rPr lang="en-GB" sz="2200" dirty="0" err="1">
                <a:latin typeface="Gill Sans Infant Std"/>
                <a:cs typeface="Gill Sans Infant Std"/>
              </a:rPr>
              <a:t>etc</a:t>
            </a:r>
            <a:endParaRPr lang="en-GB" sz="2200" dirty="0">
              <a:latin typeface="Gill Sans Infant Std"/>
              <a:cs typeface="Gill Sans Infant Std"/>
            </a:endParaRPr>
          </a:p>
        </p:txBody>
      </p:sp>
      <p:sp>
        <p:nvSpPr>
          <p:cNvPr id="2" name="Rectangle 1"/>
          <p:cNvSpPr/>
          <p:nvPr/>
        </p:nvSpPr>
        <p:spPr>
          <a:xfrm>
            <a:off x="57192" y="2791287"/>
            <a:ext cx="2713050" cy="430887"/>
          </a:xfrm>
          <a:prstGeom prst="rect">
            <a:avLst/>
          </a:prstGeom>
        </p:spPr>
        <p:txBody>
          <a:bodyPr wrap="none">
            <a:spAutoFit/>
          </a:bodyPr>
          <a:lstStyle/>
          <a:p>
            <a:r>
              <a:rPr lang="en-GB" sz="2200" dirty="0">
                <a:latin typeface="Gill Sans Infant Std"/>
                <a:cs typeface="Gill Sans Infant Std"/>
              </a:rPr>
              <a:t>Salary no longer paid</a:t>
            </a:r>
          </a:p>
        </p:txBody>
      </p:sp>
      <p:pic>
        <p:nvPicPr>
          <p:cNvPr id="4" name="Picture 3">
            <a:extLst>
              <a:ext uri="{FF2B5EF4-FFF2-40B4-BE49-F238E27FC236}">
                <a16:creationId xmlns:a16="http://schemas.microsoft.com/office/drawing/2014/main" id="{8FEFD723-D7CD-4A0F-BA2C-DBF9116DE62F}"/>
              </a:ext>
            </a:extLst>
          </p:cNvPr>
          <p:cNvPicPr>
            <a:picLocks noChangeAspect="1"/>
          </p:cNvPicPr>
          <p:nvPr/>
        </p:nvPicPr>
        <p:blipFill>
          <a:blip r:embed="rId2"/>
          <a:stretch>
            <a:fillRect/>
          </a:stretch>
        </p:blipFill>
        <p:spPr>
          <a:xfrm>
            <a:off x="2793256" y="2539819"/>
            <a:ext cx="3511460" cy="2407049"/>
          </a:xfrm>
          <a:prstGeom prst="rect">
            <a:avLst/>
          </a:prstGeom>
        </p:spPr>
      </p:pic>
      <p:sp>
        <p:nvSpPr>
          <p:cNvPr id="16" name="TextBox 15">
            <a:extLst>
              <a:ext uri="{FF2B5EF4-FFF2-40B4-BE49-F238E27FC236}">
                <a16:creationId xmlns:a16="http://schemas.microsoft.com/office/drawing/2014/main" id="{92319A7C-DCEB-48C9-9792-4C3175D61C1C}"/>
              </a:ext>
            </a:extLst>
          </p:cNvPr>
          <p:cNvSpPr txBox="1"/>
          <p:nvPr/>
        </p:nvSpPr>
        <p:spPr>
          <a:xfrm>
            <a:off x="552688" y="3916134"/>
            <a:ext cx="2088232" cy="677108"/>
          </a:xfrm>
          <a:prstGeom prst="rect">
            <a:avLst/>
          </a:prstGeom>
          <a:noFill/>
        </p:spPr>
        <p:txBody>
          <a:bodyPr wrap="square" lIns="0" tIns="0" rIns="0" bIns="0" rtlCol="0">
            <a:spAutoFit/>
          </a:bodyPr>
          <a:lstStyle/>
          <a:p>
            <a:r>
              <a:rPr lang="en-GB" sz="2200" dirty="0">
                <a:latin typeface="Gill Sans Infant Std"/>
                <a:cs typeface="Gill Sans Infant Std"/>
              </a:rPr>
              <a:t>Psychological impact </a:t>
            </a:r>
          </a:p>
        </p:txBody>
      </p:sp>
    </p:spTree>
    <p:extLst>
      <p:ext uri="{BB962C8B-B14F-4D97-AF65-F5344CB8AC3E}">
        <p14:creationId xmlns:p14="http://schemas.microsoft.com/office/powerpoint/2010/main" val="1416102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24634" y="202994"/>
            <a:ext cx="8282640" cy="711405"/>
          </a:xfrm>
        </p:spPr>
        <p:txBody>
          <a:bodyPr>
            <a:noAutofit/>
          </a:bodyPr>
          <a:lstStyle/>
          <a:p>
            <a:r>
              <a:rPr lang="en-GB" altLang="en-US" sz="3400" dirty="0">
                <a:latin typeface="Trade Gothic LT Com Cn" panose="020B0806040303020004" pitchFamily="34" charset="0"/>
              </a:rPr>
              <a:t>COMMON ACTIVITIES </a:t>
            </a:r>
            <a:endParaRPr lang="en-US" sz="3400" dirty="0">
              <a:latin typeface="Trade Gothic LT Com Cn" panose="020B0806040303020004" pitchFamily="34" charset="0"/>
            </a:endParaRPr>
          </a:p>
        </p:txBody>
      </p:sp>
      <p:sp>
        <p:nvSpPr>
          <p:cNvPr id="3" name="Content Placeholder 2"/>
          <p:cNvSpPr>
            <a:spLocks noGrp="1"/>
          </p:cNvSpPr>
          <p:nvPr>
            <p:ph idx="1"/>
          </p:nvPr>
        </p:nvSpPr>
        <p:spPr>
          <a:xfrm>
            <a:off x="431147" y="1340768"/>
            <a:ext cx="8461333" cy="4966370"/>
          </a:xfrm>
        </p:spPr>
        <p:txBody>
          <a:bodyPr/>
          <a:lstStyle/>
          <a:p>
            <a:pPr marL="285750" indent="-285750">
              <a:buFont typeface="Arial" panose="020B0604020202020204" pitchFamily="34" charset="0"/>
              <a:buChar char="•"/>
            </a:pPr>
            <a:r>
              <a:rPr lang="en-GB" sz="3400" b="0" dirty="0">
                <a:solidFill>
                  <a:schemeClr val="tx1"/>
                </a:solidFill>
              </a:rPr>
              <a:t>Temporary Classrooms or rehabilitation</a:t>
            </a:r>
          </a:p>
          <a:p>
            <a:pPr marL="285750" indent="-285750">
              <a:buFont typeface="Arial" panose="020B0604020202020204" pitchFamily="34" charset="0"/>
              <a:buChar char="•"/>
            </a:pPr>
            <a:r>
              <a:rPr lang="en-GB" sz="3400" b="0" dirty="0">
                <a:solidFill>
                  <a:schemeClr val="tx1"/>
                </a:solidFill>
              </a:rPr>
              <a:t>Local teacher mobilisation, training and incentives</a:t>
            </a:r>
          </a:p>
          <a:p>
            <a:pPr marL="285750" indent="-285750">
              <a:buFont typeface="Arial" panose="020B0604020202020204" pitchFamily="34" charset="0"/>
              <a:buChar char="•"/>
            </a:pPr>
            <a:r>
              <a:rPr lang="en-GB" sz="3400" b="0" dirty="0">
                <a:solidFill>
                  <a:schemeClr val="tx1"/>
                </a:solidFill>
              </a:rPr>
              <a:t>Provision of teaching and learning material</a:t>
            </a:r>
          </a:p>
          <a:p>
            <a:pPr marL="285750" indent="-285750">
              <a:buFont typeface="Arial" panose="020B0604020202020204" pitchFamily="34" charset="0"/>
              <a:buChar char="•"/>
            </a:pPr>
            <a:r>
              <a:rPr lang="en-GB" sz="3400" b="0" dirty="0">
                <a:solidFill>
                  <a:schemeClr val="tx1"/>
                </a:solidFill>
              </a:rPr>
              <a:t>Emergency curriculum</a:t>
            </a:r>
          </a:p>
          <a:p>
            <a:pPr marL="285750" indent="-285750">
              <a:buFont typeface="Arial" panose="020B0604020202020204" pitchFamily="34" charset="0"/>
              <a:buChar char="•"/>
            </a:pPr>
            <a:r>
              <a:rPr lang="en-GB" sz="3400" b="0" dirty="0">
                <a:solidFill>
                  <a:schemeClr val="tx1"/>
                </a:solidFill>
              </a:rPr>
              <a:t>Psychosocial Support  </a:t>
            </a:r>
          </a:p>
          <a:p>
            <a:pPr marL="285750" indent="-285750">
              <a:buFont typeface="Arial" panose="020B0604020202020204" pitchFamily="34" charset="0"/>
              <a:buChar char="•"/>
            </a:pPr>
            <a:r>
              <a:rPr lang="en-GB" sz="3400" b="0" dirty="0">
                <a:solidFill>
                  <a:schemeClr val="tx1"/>
                </a:solidFill>
              </a:rPr>
              <a:t>Community mobilisation</a:t>
            </a:r>
          </a:p>
          <a:p>
            <a:pPr marL="285750" indent="-285750">
              <a:buFont typeface="Arial" panose="020B0604020202020204" pitchFamily="34" charset="0"/>
              <a:buChar char="•"/>
            </a:pPr>
            <a:r>
              <a:rPr lang="en-GB" sz="3400" b="0" dirty="0">
                <a:solidFill>
                  <a:schemeClr val="tx1"/>
                </a:solidFill>
              </a:rPr>
              <a:t>Activities and referrals linked to Protection, Health, WASH, Nutrition etc. </a:t>
            </a:r>
          </a:p>
          <a:p>
            <a:pPr marL="285750" indent="-285750">
              <a:buFont typeface="Arial" panose="020B0604020202020204" pitchFamily="34" charset="0"/>
              <a:buChar char="•"/>
            </a:pPr>
            <a:endParaRPr lang="en-GB" sz="3400" dirty="0">
              <a:solidFill>
                <a:schemeClr val="tx1"/>
              </a:solidFill>
            </a:endParaRPr>
          </a:p>
        </p:txBody>
      </p:sp>
    </p:spTree>
    <p:extLst>
      <p:ext uri="{BB962C8B-B14F-4D97-AF65-F5344CB8AC3E}">
        <p14:creationId xmlns:p14="http://schemas.microsoft.com/office/powerpoint/2010/main" val="328832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Education in Emergencies in Mozambique</a:t>
            </a:r>
            <a:endParaRPr lang="en-US" sz="4000" dirty="0"/>
          </a:p>
        </p:txBody>
      </p:sp>
      <p:sp>
        <p:nvSpPr>
          <p:cNvPr id="4" name="Date Placeholder 3"/>
          <p:cNvSpPr>
            <a:spLocks noGrp="1"/>
          </p:cNvSpPr>
          <p:nvPr>
            <p:ph type="dt" sz="half" idx="10"/>
          </p:nvPr>
        </p:nvSpPr>
        <p:spPr/>
        <p:txBody>
          <a:bodyPr/>
          <a:lstStyle/>
          <a:p>
            <a:r>
              <a:rPr lang="en-US" dirty="0"/>
              <a:t>June 2019</a:t>
            </a:r>
          </a:p>
        </p:txBody>
      </p:sp>
      <p:sp>
        <p:nvSpPr>
          <p:cNvPr id="6" name="Slide Number Placeholder 5"/>
          <p:cNvSpPr>
            <a:spLocks noGrp="1"/>
          </p:cNvSpPr>
          <p:nvPr>
            <p:ph type="sldNum" sz="quarter" idx="12"/>
          </p:nvPr>
        </p:nvSpPr>
        <p:spPr/>
        <p:txBody>
          <a:bodyPr/>
          <a:lstStyle/>
          <a:p>
            <a:fld id="{C3FDE51E-0052-334C-A4B2-C567FE9F326F}" type="slidenum">
              <a:rPr lang="en-US" smtClean="0"/>
              <a:t>8</a:t>
            </a:fld>
            <a:endParaRPr lang="en-US"/>
          </a:p>
        </p:txBody>
      </p:sp>
      <p:pic>
        <p:nvPicPr>
          <p:cNvPr id="7" name="Picture 6"/>
          <p:cNvPicPr/>
          <p:nvPr/>
        </p:nvPicPr>
        <p:blipFill>
          <a:blip r:embed="rId3"/>
          <a:stretch>
            <a:fillRect/>
          </a:stretch>
        </p:blipFill>
        <p:spPr>
          <a:xfrm>
            <a:off x="-409010" y="1184393"/>
            <a:ext cx="6858001" cy="5231225"/>
          </a:xfrm>
          <a:prstGeom prst="rect">
            <a:avLst/>
          </a:prstGeom>
        </p:spPr>
      </p:pic>
      <p:sp>
        <p:nvSpPr>
          <p:cNvPr id="8" name="Rectangle 7"/>
          <p:cNvSpPr/>
          <p:nvPr/>
        </p:nvSpPr>
        <p:spPr>
          <a:xfrm>
            <a:off x="6313990" y="1209794"/>
            <a:ext cx="2667964" cy="2862322"/>
          </a:xfrm>
          <a:prstGeom prst="rect">
            <a:avLst/>
          </a:prstGeom>
        </p:spPr>
        <p:txBody>
          <a:bodyPr wrap="square">
            <a:spAutoFit/>
          </a:bodyPr>
          <a:lstStyle/>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r>
              <a:rPr lang="en-GB" sz="2000" b="1" dirty="0"/>
              <a:t>The effects will continue long after life saving needs</a:t>
            </a:r>
            <a:endParaRPr lang="en-US" sz="2000" b="1" dirty="0"/>
          </a:p>
        </p:txBody>
      </p:sp>
    </p:spTree>
    <p:extLst>
      <p:ext uri="{BB962C8B-B14F-4D97-AF65-F5344CB8AC3E}">
        <p14:creationId xmlns:p14="http://schemas.microsoft.com/office/powerpoint/2010/main" val="3238285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endParaRPr lang="en-GB">
              <a:solidFill>
                <a:schemeClr val="tx1"/>
              </a:solidFill>
            </a:endParaRPr>
          </a:p>
          <a:p>
            <a:endParaRPr lang="en-GB">
              <a:solidFill>
                <a:schemeClr val="tx1"/>
              </a:solidFill>
            </a:endParaRPr>
          </a:p>
        </p:txBody>
      </p:sp>
      <p:sp>
        <p:nvSpPr>
          <p:cNvPr id="2" name="Date Placeholder 1"/>
          <p:cNvSpPr>
            <a:spLocks noGrp="1"/>
          </p:cNvSpPr>
          <p:nvPr>
            <p:ph type="dt" sz="half" idx="10"/>
          </p:nvPr>
        </p:nvSpPr>
        <p:spPr/>
        <p:txBody>
          <a:bodyPr/>
          <a:lstStyle/>
          <a:p>
            <a:r>
              <a:rPr lang="en-US" dirty="0"/>
              <a:t>June 2019</a:t>
            </a:r>
          </a:p>
        </p:txBody>
      </p:sp>
      <p:sp>
        <p:nvSpPr>
          <p:cNvPr id="4" name="Slide Number Placeholder 3"/>
          <p:cNvSpPr>
            <a:spLocks noGrp="1"/>
          </p:cNvSpPr>
          <p:nvPr>
            <p:ph type="sldNum" sz="quarter" idx="12"/>
          </p:nvPr>
        </p:nvSpPr>
        <p:spPr/>
        <p:txBody>
          <a:bodyPr/>
          <a:lstStyle/>
          <a:p>
            <a:fld id="{C3FDE51E-0052-334C-A4B2-C567FE9F326F}" type="slidenum">
              <a:rPr lang="en-US" smtClean="0"/>
              <a:t>9</a:t>
            </a:fld>
            <a:endParaRPr lang="en-US"/>
          </a:p>
        </p:txBody>
      </p:sp>
      <p:sp>
        <p:nvSpPr>
          <p:cNvPr id="6" name="Title 5">
            <a:extLst>
              <a:ext uri="{FF2B5EF4-FFF2-40B4-BE49-F238E27FC236}">
                <a16:creationId xmlns:a16="http://schemas.microsoft.com/office/drawing/2014/main" id="{31966928-1D13-4A56-99BD-9A22A4DFAFFE}"/>
              </a:ext>
            </a:extLst>
          </p:cNvPr>
          <p:cNvSpPr>
            <a:spLocks noGrp="1"/>
          </p:cNvSpPr>
          <p:nvPr>
            <p:ph type="title"/>
          </p:nvPr>
        </p:nvSpPr>
        <p:spPr>
          <a:xfrm>
            <a:off x="424634" y="363928"/>
            <a:ext cx="8282640" cy="506900"/>
          </a:xfrm>
        </p:spPr>
        <p:txBody>
          <a:bodyPr/>
          <a:lstStyle/>
          <a:p>
            <a:r>
              <a:rPr lang="en-GB"/>
              <a:t>EDUCATION: Prioritised Needs</a:t>
            </a:r>
          </a:p>
        </p:txBody>
      </p:sp>
      <p:pic>
        <p:nvPicPr>
          <p:cNvPr id="8" name="Picture 9" descr="A screenshot of a cell phone&#10;&#10;Description generated with very high confidence">
            <a:extLst>
              <a:ext uri="{FF2B5EF4-FFF2-40B4-BE49-F238E27FC236}">
                <a16:creationId xmlns:a16="http://schemas.microsoft.com/office/drawing/2014/main" id="{59754E3C-71CC-4A01-830A-7149904BDBFA}"/>
              </a:ext>
            </a:extLst>
          </p:cNvPr>
          <p:cNvPicPr>
            <a:picLocks noChangeAspect="1"/>
          </p:cNvPicPr>
          <p:nvPr/>
        </p:nvPicPr>
        <p:blipFill>
          <a:blip r:embed="rId2"/>
          <a:stretch>
            <a:fillRect/>
          </a:stretch>
        </p:blipFill>
        <p:spPr>
          <a:xfrm>
            <a:off x="529840" y="1125778"/>
            <a:ext cx="7977499" cy="5087144"/>
          </a:xfrm>
          <a:prstGeom prst="rect">
            <a:avLst/>
          </a:prstGeom>
        </p:spPr>
      </p:pic>
    </p:spTree>
    <p:extLst>
      <p:ext uri="{BB962C8B-B14F-4D97-AF65-F5344CB8AC3E}">
        <p14:creationId xmlns:p14="http://schemas.microsoft.com/office/powerpoint/2010/main" val="3003787659"/>
      </p:ext>
    </p:extLst>
  </p:cSld>
  <p:clrMapOvr>
    <a:masterClrMapping/>
  </p:clrMapOvr>
</p:sld>
</file>

<file path=ppt/theme/theme1.xml><?xml version="1.0" encoding="utf-8"?>
<a:theme xmlns:a="http://schemas.openxmlformats.org/drawingml/2006/main" name="STC_Template_APR16">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extLst>
    <a:ext uri="{05A4C25C-085E-4340-85A3-A5531E510DB2}">
      <thm15:themeFamily xmlns:thm15="http://schemas.microsoft.com/office/thememl/2012/main" name="Save the Children PPT - mal 2016.potx" id="{E12C0A47-4401-46AF-9AAA-2706E77B5483}" vid="{9AAC1817-06DD-47A6-A855-4BFD147BCF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8AC1623E52C047B29436D012AEC371" ma:contentTypeVersion="10" ma:contentTypeDescription="Create a new document." ma:contentTypeScope="" ma:versionID="68997344e6cc54d375a2e3ec9545cca1">
  <xsd:schema xmlns:xsd="http://www.w3.org/2001/XMLSchema" xmlns:xs="http://www.w3.org/2001/XMLSchema" xmlns:p="http://schemas.microsoft.com/office/2006/metadata/properties" xmlns:ns2="1e7e60f8-ef4e-477e-b794-d5ad9406ded8" xmlns:ns3="0f3609a3-17f2-4116-beb9-f868d4afc6c9" targetNamespace="http://schemas.microsoft.com/office/2006/metadata/properties" ma:root="true" ma:fieldsID="56d771c2319874949130156c6fd6cd60" ns2:_="" ns3:_="">
    <xsd:import namespace="1e7e60f8-ef4e-477e-b794-d5ad9406ded8"/>
    <xsd:import namespace="0f3609a3-17f2-4116-beb9-f868d4afc6c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7e60f8-ef4e-477e-b794-d5ad9406de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3609a3-17f2-4116-beb9-f868d4afc6c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CE1FD7-D4A8-4C78-A511-C3AAF9785A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7e60f8-ef4e-477e-b794-d5ad9406ded8"/>
    <ds:schemaRef ds:uri="0f3609a3-17f2-4116-beb9-f868d4afc6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654786-52D6-4F9A-A24C-CE49F662D18D}">
  <ds:schemaRefs>
    <ds:schemaRef ds:uri="http://schemas.microsoft.com/sharepoint/v3/contenttype/forms"/>
  </ds:schemaRefs>
</ds:datastoreItem>
</file>

<file path=customXml/itemProps3.xml><?xml version="1.0" encoding="utf-8"?>
<ds:datastoreItem xmlns:ds="http://schemas.openxmlformats.org/officeDocument/2006/customXml" ds:itemID="{39937998-E2D0-4E83-BAF5-10CD0697E6A5}">
  <ds:schemaRefs>
    <ds:schemaRef ds:uri="1e7e60f8-ef4e-477e-b794-d5ad9406ded8"/>
    <ds:schemaRef ds:uri="http://schemas.microsoft.com/office/infopath/2007/PartnerControls"/>
    <ds:schemaRef ds:uri="http://schemas.microsoft.com/office/2006/documentManagement/types"/>
    <ds:schemaRef ds:uri="http://purl.org/dc/elements/1.1/"/>
    <ds:schemaRef ds:uri="http://schemas.microsoft.com/office/2006/metadata/properties"/>
    <ds:schemaRef ds:uri="0f3609a3-17f2-4116-beb9-f868d4afc6c9"/>
    <ds:schemaRef ds:uri="http://schemas.openxmlformats.org/package/2006/metadata/core-propertie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Save the Children PPT - mal 2016</Template>
  <TotalTime>5718</TotalTime>
  <Words>1117</Words>
  <Application>Microsoft Office PowerPoint</Application>
  <PresentationFormat>On-screen Show (4:3)</PresentationFormat>
  <Paragraphs>163</Paragraphs>
  <Slides>28</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Courier New</vt:lpstr>
      <vt:lpstr>Gill Sans Infant MT</vt:lpstr>
      <vt:lpstr>Gill Sans Infant Std</vt:lpstr>
      <vt:lpstr>Gill Sans MT</vt:lpstr>
      <vt:lpstr>Trade Gothic LT Com Cn</vt:lpstr>
      <vt:lpstr>TradeGothic LT CondEighteen</vt:lpstr>
      <vt:lpstr>STC_Template_APR16</vt:lpstr>
      <vt:lpstr>EDUCATION IN EMERGENCIES  </vt:lpstr>
      <vt:lpstr>WHAT IS EDUCATION IN EMERGENCIES (EiE)?</vt:lpstr>
      <vt:lpstr>WHY EDUCATION? </vt:lpstr>
      <vt:lpstr>IMPACT ON SCHOOLS</vt:lpstr>
      <vt:lpstr>IMPACT ON STUDENTS</vt:lpstr>
      <vt:lpstr>IMPACT ON TEACHERS</vt:lpstr>
      <vt:lpstr>COMMON ACTIVITIES </vt:lpstr>
      <vt:lpstr>Education in Emergencies in Mozambique</vt:lpstr>
      <vt:lpstr>EDUCATION: Prioritised Needs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Save the Children’s position – strengthening humanitarian architecture:  The Opportunity</vt:lpstr>
      <vt:lpstr>PowerPoint Presentation</vt:lpstr>
      <vt:lpstr>PowerPoint Presentation</vt:lpstr>
      <vt:lpstr>PowerPoint Presentation</vt:lpstr>
    </vt:vector>
  </TitlesOfParts>
  <Company>DesignBridge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ECW presentation on purpose, operation, Account structure</dc:title>
  <dc:creator>Stephen Gannon</dc:creator>
  <cp:lastModifiedBy>Marie Tamagnan</cp:lastModifiedBy>
  <cp:revision>34</cp:revision>
  <dcterms:created xsi:type="dcterms:W3CDTF">2019-01-29T11:07:38Z</dcterms:created>
  <dcterms:modified xsi:type="dcterms:W3CDTF">2019-06-20T17:08:26Z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0x010100AA8AC1623E52C047B29436D012AEC371</vt:lpwstr>
  </property>
  <property fmtid="{D5CDD505-2E9C-101B-9397-08002B2CF9AE}" pid="3" name="Donor">
    <vt:lpwstr>2347;#Education Cannot Wait|13b637d6-f970-4f01-9ac7-28909f98ef40</vt:lpwstr>
  </property>
  <property fmtid="{D5CDD505-2E9C-101B-9397-08002B2CF9AE}" pid="4" name="SCITaxDocumentCategory">
    <vt:lpwstr/>
  </property>
  <property fmtid="{D5CDD505-2E9C-101B-9397-08002B2CF9AE}" pid="5" name="Award Cycle Stage">
    <vt:lpwstr/>
  </property>
  <property fmtid="{D5CDD505-2E9C-101B-9397-08002B2CF9AE}" pid="6" name="SCITaxLanguage">
    <vt:lpwstr/>
  </property>
  <property fmtid="{D5CDD505-2E9C-101B-9397-08002B2CF9AE}" pid="7" name="SCITaxPrimaryDepartment">
    <vt:lpwstr/>
  </property>
</Properties>
</file>