
<file path=[Content_Types].xml><?xml version="1.0" encoding="utf-8"?>
<Types xmlns="http://schemas.openxmlformats.org/package/2006/content-types">
  <Default Extension="xml" ContentType="application/xml"/>
  <Default Extension="docx" ContentType="application/vnd.openxmlformats-officedocument.wordprocessingml.document"/>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90"/>
  </p:notesMasterIdLst>
  <p:handoutMasterIdLst>
    <p:handoutMasterId r:id="rId91"/>
  </p:handoutMasterIdLst>
  <p:sldIdLst>
    <p:sldId id="320" r:id="rId5"/>
    <p:sldId id="464" r:id="rId6"/>
    <p:sldId id="379" r:id="rId7"/>
    <p:sldId id="488" r:id="rId8"/>
    <p:sldId id="381" r:id="rId9"/>
    <p:sldId id="516" r:id="rId10"/>
    <p:sldId id="425" r:id="rId11"/>
    <p:sldId id="503" r:id="rId12"/>
    <p:sldId id="424" r:id="rId13"/>
    <p:sldId id="524" r:id="rId14"/>
    <p:sldId id="426" r:id="rId15"/>
    <p:sldId id="491" r:id="rId16"/>
    <p:sldId id="385" r:id="rId17"/>
    <p:sldId id="438" r:id="rId18"/>
    <p:sldId id="484" r:id="rId19"/>
    <p:sldId id="389" r:id="rId20"/>
    <p:sldId id="512" r:id="rId21"/>
    <p:sldId id="482" r:id="rId22"/>
    <p:sldId id="474" r:id="rId23"/>
    <p:sldId id="513" r:id="rId24"/>
    <p:sldId id="520" r:id="rId25"/>
    <p:sldId id="475" r:id="rId26"/>
    <p:sldId id="478" r:id="rId27"/>
    <p:sldId id="480" r:id="rId28"/>
    <p:sldId id="481" r:id="rId29"/>
    <p:sldId id="479" r:id="rId30"/>
    <p:sldId id="465" r:id="rId31"/>
    <p:sldId id="466" r:id="rId32"/>
    <p:sldId id="451" r:id="rId33"/>
    <p:sldId id="468" r:id="rId34"/>
    <p:sldId id="469" r:id="rId35"/>
    <p:sldId id="448" r:id="rId36"/>
    <p:sldId id="398" r:id="rId37"/>
    <p:sldId id="489" r:id="rId38"/>
    <p:sldId id="470" r:id="rId39"/>
    <p:sldId id="477" r:id="rId40"/>
    <p:sldId id="493" r:id="rId41"/>
    <p:sldId id="494" r:id="rId42"/>
    <p:sldId id="495" r:id="rId43"/>
    <p:sldId id="496" r:id="rId44"/>
    <p:sldId id="497" r:id="rId45"/>
    <p:sldId id="498" r:id="rId46"/>
    <p:sldId id="504" r:id="rId47"/>
    <p:sldId id="499" r:id="rId48"/>
    <p:sldId id="472" r:id="rId49"/>
    <p:sldId id="473" r:id="rId50"/>
    <p:sldId id="476" r:id="rId51"/>
    <p:sldId id="501" r:id="rId52"/>
    <p:sldId id="360" r:id="rId53"/>
    <p:sldId id="505" r:id="rId54"/>
    <p:sldId id="355" r:id="rId55"/>
    <p:sldId id="361" r:id="rId56"/>
    <p:sldId id="352" r:id="rId57"/>
    <p:sldId id="502" r:id="rId58"/>
    <p:sldId id="388" r:id="rId59"/>
    <p:sldId id="462" r:id="rId60"/>
    <p:sldId id="485" r:id="rId61"/>
    <p:sldId id="506" r:id="rId62"/>
    <p:sldId id="507" r:id="rId63"/>
    <p:sldId id="508" r:id="rId64"/>
    <p:sldId id="509" r:id="rId65"/>
    <p:sldId id="510" r:id="rId66"/>
    <p:sldId id="517" r:id="rId67"/>
    <p:sldId id="514" r:id="rId68"/>
    <p:sldId id="515" r:id="rId69"/>
    <p:sldId id="483" r:id="rId70"/>
    <p:sldId id="522" r:id="rId71"/>
    <p:sldId id="308" r:id="rId72"/>
    <p:sldId id="486" r:id="rId73"/>
    <p:sldId id="444" r:id="rId74"/>
    <p:sldId id="445" r:id="rId75"/>
    <p:sldId id="432" r:id="rId76"/>
    <p:sldId id="431" r:id="rId77"/>
    <p:sldId id="523" r:id="rId78"/>
    <p:sldId id="437" r:id="rId79"/>
    <p:sldId id="311" r:id="rId80"/>
    <p:sldId id="403" r:id="rId81"/>
    <p:sldId id="511" r:id="rId82"/>
    <p:sldId id="521" r:id="rId83"/>
    <p:sldId id="374" r:id="rId84"/>
    <p:sldId id="404" r:id="rId85"/>
    <p:sldId id="525" r:id="rId86"/>
    <p:sldId id="526" r:id="rId87"/>
    <p:sldId id="384" r:id="rId88"/>
    <p:sldId id="300"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0B1"/>
    <a:srgbClr val="FF93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8076" autoAdjust="0"/>
  </p:normalViewPr>
  <p:slideViewPr>
    <p:cSldViewPr>
      <p:cViewPr varScale="1">
        <p:scale>
          <a:sx n="105" d="100"/>
          <a:sy n="105" d="100"/>
        </p:scale>
        <p:origin x="-1672" y="-104"/>
      </p:cViewPr>
      <p:guideLst>
        <p:guide orient="horz" pos="2160"/>
        <p:guide pos="2880"/>
      </p:guideLst>
    </p:cSldViewPr>
  </p:slideViewPr>
  <p:notesTextViewPr>
    <p:cViewPr>
      <p:scale>
        <a:sx n="1" d="1"/>
        <a:sy n="1" d="1"/>
      </p:scale>
      <p:origin x="0" y="0"/>
    </p:cViewPr>
  </p:notesTextViewPr>
  <p:sorterViewPr>
    <p:cViewPr>
      <p:scale>
        <a:sx n="66" d="100"/>
        <a:sy n="66" d="100"/>
      </p:scale>
      <p:origin x="0" y="396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4ABAB0-6B14-B746-97EA-41A01914DDBE}" type="datetimeFigureOut">
              <a:rPr lang="en-US" smtClean="0"/>
              <a:t>4/13/16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BD165A-3047-E042-8B7C-52743AD1119A}" type="slidenum">
              <a:rPr lang="en-US" smtClean="0"/>
              <a:t>‹#›</a:t>
            </a:fld>
            <a:endParaRPr lang="en-US"/>
          </a:p>
        </p:txBody>
      </p:sp>
    </p:spTree>
    <p:extLst>
      <p:ext uri="{BB962C8B-B14F-4D97-AF65-F5344CB8AC3E}">
        <p14:creationId xmlns:p14="http://schemas.microsoft.com/office/powerpoint/2010/main" val="2825647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EA93B-7AB2-DF4D-97D7-70843270DF4C}" type="datetimeFigureOut">
              <a:rPr lang="en-US" smtClean="0"/>
              <a:t>4/13/16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439F73-7FF1-A446-9B24-306A4EA33169}" type="slidenum">
              <a:rPr lang="en-US" smtClean="0"/>
              <a:t>‹#›</a:t>
            </a:fld>
            <a:endParaRPr lang="en-US"/>
          </a:p>
        </p:txBody>
      </p:sp>
    </p:spTree>
    <p:extLst>
      <p:ext uri="{BB962C8B-B14F-4D97-AF65-F5344CB8AC3E}">
        <p14:creationId xmlns:p14="http://schemas.microsoft.com/office/powerpoint/2010/main" val="111533411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C772E3FF-57AB-4381-B0B4-1ACDCE9FF71F}" type="slidenum">
              <a:rPr lang="en-AU" smtClean="0"/>
              <a:pPr/>
              <a:t>1</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C10EE02-FE2F-483E-ABAF-4A97042C0A5C}" type="slidenum">
              <a:rPr lang="en-US" smtClean="0"/>
              <a:pPr>
                <a:defRPr/>
              </a:pPr>
              <a:t>68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27D24C5-0467-AA40-B1B8-D225CF329655}"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992E35-1E31-5540-9656-8565F4ED0AAD}" type="datetime3">
              <a:rPr lang="en-AU" smtClean="0"/>
              <a:t>13 April 2016</a:t>
            </a:fld>
            <a:endParaRPr lang="en-US"/>
          </a:p>
        </p:txBody>
      </p:sp>
      <p:sp>
        <p:nvSpPr>
          <p:cNvPr id="6" name="Footer Placeholder 5"/>
          <p:cNvSpPr>
            <a:spLocks noGrp="1"/>
          </p:cNvSpPr>
          <p:nvPr>
            <p:ph type="ftr" sz="quarter" idx="11"/>
          </p:nvPr>
        </p:nvSpPr>
        <p:spPr/>
        <p:txBody>
          <a:bodyPr/>
          <a:lstStyle/>
          <a:p>
            <a:r>
              <a:rPr lang="en-US" smtClean="0"/>
              <a:t>SRIA Rwanda Ltd </a:t>
            </a:r>
            <a:endParaRPr lang="en-US"/>
          </a:p>
        </p:txBody>
      </p:sp>
      <p:sp>
        <p:nvSpPr>
          <p:cNvPr id="7" name="Slide Number Placeholder 6"/>
          <p:cNvSpPr>
            <a:spLocks noGrp="1"/>
          </p:cNvSpPr>
          <p:nvPr>
            <p:ph type="sldNum" sz="quarter" idx="12"/>
          </p:nvPr>
        </p:nvSpPr>
        <p:spPr/>
        <p:txBody>
          <a:bodyPr/>
          <a:lstStyle/>
          <a:p>
            <a:fld id="{D77E50BB-3425-4218-9535-40982887EC71}"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5019A64-F143-2041-BB32-C44FE9F6DC85}"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BDF3A66-4E2A-4D47-B7F7-E8D1032E2642}"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69A193C-7724-164B-ADF8-4C587C718671}"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
        <p:nvSpPr>
          <p:cNvPr id="7" name="Content Placeholder 2"/>
          <p:cNvSpPr txBox="1">
            <a:spLocks/>
          </p:cNvSpPr>
          <p:nvPr userDrawn="1"/>
        </p:nvSpPr>
        <p:spPr>
          <a:xfrm>
            <a:off x="152400" y="2133600"/>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smtClean="0">
              <a:latin typeface="Adobe Caslon Pro" pitchFamily="18" charset="0"/>
            </a:endParaRPr>
          </a:p>
          <a:p>
            <a:pPr marL="0" indent="0">
              <a:buFont typeface="Arial" pitchFamily="34" charset="0"/>
              <a:buNone/>
            </a:pPr>
            <a:endParaRPr lang="en-US" sz="2800" dirty="0" smtClean="0">
              <a:latin typeface="Adobe Caslon Pro" pitchFamily="18" charset="0"/>
            </a:endParaRPr>
          </a:p>
          <a:p>
            <a:pPr marL="0" indent="0">
              <a:buFont typeface="Arial" pitchFamily="34" charset="0"/>
              <a:buNone/>
            </a:pPr>
            <a:endParaRPr lang="en-US" sz="2800" dirty="0">
              <a:latin typeface="Adobe Caslon Pro" pitchFamily="18" charset="0"/>
            </a:endParaRPr>
          </a:p>
        </p:txBody>
      </p:sp>
      <p:sp>
        <p:nvSpPr>
          <p:cNvPr id="9" name="Content Placeholder 2"/>
          <p:cNvSpPr txBox="1">
            <a:spLocks/>
          </p:cNvSpPr>
          <p:nvPr userDrawn="1"/>
        </p:nvSpPr>
        <p:spPr>
          <a:xfrm>
            <a:off x="152400" y="2133600"/>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800" dirty="0" smtClean="0">
              <a:latin typeface="Adobe Caslon Pro" pitchFamily="18" charset="0"/>
            </a:endParaRPr>
          </a:p>
          <a:p>
            <a:pPr marL="0" indent="0">
              <a:buFont typeface="Arial" pitchFamily="34" charset="0"/>
              <a:buNone/>
            </a:pPr>
            <a:endParaRPr lang="en-US" sz="2800" dirty="0" smtClean="0">
              <a:latin typeface="Adobe Caslon Pro" pitchFamily="18" charset="0"/>
            </a:endParaRPr>
          </a:p>
          <a:p>
            <a:pPr marL="0" indent="0">
              <a:buFont typeface="Arial" pitchFamily="34" charset="0"/>
              <a:buNone/>
            </a:pPr>
            <a:endParaRPr lang="en-US" sz="2800" dirty="0">
              <a:latin typeface="Adobe Caslon Pro" pitchFamily="18" charset="0"/>
            </a:endParaRPr>
          </a:p>
        </p:txBody>
      </p:sp>
      <p:sp>
        <p:nvSpPr>
          <p:cNvPr id="10" name="Rectangle 9"/>
          <p:cNvSpPr/>
          <p:nvPr userDrawn="1"/>
        </p:nvSpPr>
        <p:spPr>
          <a:xfrm>
            <a:off x="1600201" y="838200"/>
            <a:ext cx="6857999" cy="830997"/>
          </a:xfrm>
          <a:prstGeom prst="rect">
            <a:avLst/>
          </a:prstGeom>
        </p:spPr>
        <p:txBody>
          <a:bodyPr wrap="square">
            <a:spAutoFit/>
          </a:bodyPr>
          <a:lstStyle/>
          <a:p>
            <a:pPr algn="ctr"/>
            <a:r>
              <a:rPr lang="en-US" sz="4800" dirty="0">
                <a:latin typeface="Adobe Caslon Pro" pitchFamily="18" charset="0"/>
              </a:rPr>
              <a:t>Title of Slide</a:t>
            </a:r>
          </a:p>
        </p:txBody>
      </p:sp>
      <p:sp>
        <p:nvSpPr>
          <p:cNvPr id="13" name="Content Placeholder 2"/>
          <p:cNvSpPr txBox="1">
            <a:spLocks/>
          </p:cNvSpPr>
          <p:nvPr userDrawn="1"/>
        </p:nvSpPr>
        <p:spPr>
          <a:xfrm>
            <a:off x="304800" y="2286000"/>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smtClean="0">
                <a:latin typeface="Adobe Caslon Pro" pitchFamily="18" charset="0"/>
              </a:rPr>
              <a:t>-Sample Text</a:t>
            </a:r>
          </a:p>
          <a:p>
            <a:pPr marL="0" indent="0">
              <a:buFont typeface="Arial" pitchFamily="34" charset="0"/>
              <a:buNone/>
            </a:pPr>
            <a:endParaRPr lang="en-US" sz="2800" dirty="0" smtClean="0">
              <a:latin typeface="Adobe Caslon Pro" pitchFamily="18" charset="0"/>
            </a:endParaRPr>
          </a:p>
          <a:p>
            <a:pPr marL="0" indent="0">
              <a:buFont typeface="Arial" pitchFamily="34" charset="0"/>
              <a:buNone/>
            </a:pPr>
            <a:endParaRPr lang="en-US" sz="2800" dirty="0" smtClean="0">
              <a:latin typeface="Adobe Caslon Pro" pitchFamily="18" charset="0"/>
            </a:endParaRPr>
          </a:p>
          <a:p>
            <a:pPr marL="0" indent="0">
              <a:buFont typeface="Arial" pitchFamily="34" charset="0"/>
              <a:buNone/>
            </a:pPr>
            <a:endParaRPr lang="en-US" sz="2800" dirty="0">
              <a:latin typeface="Adobe Caslon Pro" pitchFamily="18" charset="0"/>
            </a:endParaRPr>
          </a:p>
        </p:txBody>
      </p:sp>
    </p:spTree>
    <p:extLst>
      <p:ext uri="{BB962C8B-B14F-4D97-AF65-F5344CB8AC3E}">
        <p14:creationId xmlns:p14="http://schemas.microsoft.com/office/powerpoint/2010/main" val="2283478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C3997EAA-28FA-7343-847D-6582E2CE6D07}"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1AC449-4E57-104F-B506-AF4F65249057}"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
        <p:nvSpPr>
          <p:cNvPr id="6" name="Slide Number Placeholder 5"/>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20DE5ECE-A5A5-D342-8A9B-CFDA6769C996}" type="datetime3">
              <a:rPr lang="en-AU" smtClean="0"/>
              <a:t>13 April 2016</a:t>
            </a:fld>
            <a:endParaRPr lang="en-US"/>
          </a:p>
        </p:txBody>
      </p:sp>
      <p:sp>
        <p:nvSpPr>
          <p:cNvPr id="6" name="Footer Placeholder 5"/>
          <p:cNvSpPr>
            <a:spLocks noGrp="1"/>
          </p:cNvSpPr>
          <p:nvPr>
            <p:ph type="ftr" sz="quarter" idx="11"/>
          </p:nvPr>
        </p:nvSpPr>
        <p:spPr/>
        <p:txBody>
          <a:bodyPr/>
          <a:lstStyle/>
          <a:p>
            <a:r>
              <a:rPr lang="en-US" smtClean="0"/>
              <a:t>SRIA Rwanda Ltd </a:t>
            </a:r>
            <a:endParaRPr lang="en-US"/>
          </a:p>
        </p:txBody>
      </p:sp>
      <p:sp>
        <p:nvSpPr>
          <p:cNvPr id="7" name="Slide Number Placeholder 6"/>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792A879-4E8E-8644-96C2-2B8965539D8F}" type="datetime3">
              <a:rPr lang="en-AU" smtClean="0"/>
              <a:t>13 April 2016</a:t>
            </a:fld>
            <a:endParaRPr lang="en-US"/>
          </a:p>
        </p:txBody>
      </p:sp>
      <p:sp>
        <p:nvSpPr>
          <p:cNvPr id="8" name="Footer Placeholder 7"/>
          <p:cNvSpPr>
            <a:spLocks noGrp="1"/>
          </p:cNvSpPr>
          <p:nvPr>
            <p:ph type="ftr" sz="quarter" idx="11"/>
          </p:nvPr>
        </p:nvSpPr>
        <p:spPr/>
        <p:txBody>
          <a:bodyPr/>
          <a:lstStyle/>
          <a:p>
            <a:r>
              <a:rPr lang="en-US" smtClean="0"/>
              <a:t>SRIA Rwanda Ltd </a:t>
            </a:r>
            <a:endParaRPr lang="en-US"/>
          </a:p>
        </p:txBody>
      </p:sp>
      <p:sp>
        <p:nvSpPr>
          <p:cNvPr id="9" name="Slide Number Placeholder 8"/>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9400230-0468-3645-BEFF-769DB3E57C4D}" type="datetime3">
              <a:rPr lang="en-AU" smtClean="0"/>
              <a:t>13 April 2016</a:t>
            </a:fld>
            <a:endParaRPr lang="en-US"/>
          </a:p>
        </p:txBody>
      </p:sp>
      <p:sp>
        <p:nvSpPr>
          <p:cNvPr id="4" name="Footer Placeholder 3"/>
          <p:cNvSpPr>
            <a:spLocks noGrp="1"/>
          </p:cNvSpPr>
          <p:nvPr>
            <p:ph type="ftr" sz="quarter" idx="11"/>
          </p:nvPr>
        </p:nvSpPr>
        <p:spPr/>
        <p:txBody>
          <a:bodyPr/>
          <a:lstStyle/>
          <a:p>
            <a:r>
              <a:rPr lang="en-US" smtClean="0"/>
              <a:t>SRIA Rwanda Ltd </a:t>
            </a:r>
            <a:endParaRPr lang="en-US"/>
          </a:p>
        </p:txBody>
      </p:sp>
      <p:sp>
        <p:nvSpPr>
          <p:cNvPr id="5" name="Slide Number Placeholder 4"/>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
        <p:nvSpPr>
          <p:cNvPr id="4" name="Slide Number Placeholder 3"/>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4C7904-8E4F-B143-80C8-EA9D4A398FD8}" type="datetime3">
              <a:rPr lang="en-AU" smtClean="0"/>
              <a:t>13 April 2016</a:t>
            </a:fld>
            <a:endParaRPr lang="en-US"/>
          </a:p>
        </p:txBody>
      </p:sp>
      <p:sp>
        <p:nvSpPr>
          <p:cNvPr id="6" name="Footer Placeholder 5"/>
          <p:cNvSpPr>
            <a:spLocks noGrp="1"/>
          </p:cNvSpPr>
          <p:nvPr>
            <p:ph type="ftr" sz="quarter" idx="11"/>
          </p:nvPr>
        </p:nvSpPr>
        <p:spPr/>
        <p:txBody>
          <a:bodyPr/>
          <a:lstStyle/>
          <a:p>
            <a:r>
              <a:rPr lang="en-US" smtClean="0"/>
              <a:t>SRIA Rwanda Ltd </a:t>
            </a:r>
            <a:endParaRPr lang="en-US"/>
          </a:p>
        </p:txBody>
      </p:sp>
      <p:sp>
        <p:nvSpPr>
          <p:cNvPr id="7" name="Slide Number Placeholder 6"/>
          <p:cNvSpPr>
            <a:spLocks noGrp="1"/>
          </p:cNvSpPr>
          <p:nvPr>
            <p:ph type="sldNum" sz="quarter" idx="12"/>
          </p:nvPr>
        </p:nvSpPr>
        <p:spPr/>
        <p:txBody>
          <a:bodyPr/>
          <a:lstStyle/>
          <a:p>
            <a:fld id="{D77E50BB-3425-4218-9535-40982887EC7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38F23FE1-5DEB-AF4E-93D9-0D197C69EDC8}" type="datetime3">
              <a:rPr lang="en-AU" smtClean="0"/>
              <a:t>13 April 2016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r>
              <a:rPr lang="en-US" smtClean="0"/>
              <a:t>SRIA Rwanda Ltd </a:t>
            </a:r>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77E50BB-3425-4218-9535-40982887EC7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50" r:id="rId13"/>
  </p:sldLayoutIdLst>
  <p:hf sldNum="0" hdr="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jpg"/><Relationship Id="rId3"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microsoft.com/office/2007/relationships/hdphoto" Target="../media/hdphoto1.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microsoft.com/office/2007/relationships/hdphoto" Target="../media/hdphoto2.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microsoft.com/office/2007/relationships/hdphoto" Target="../media/hdphoto3.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21.png"/><Relationship Id="rId1" Type="http://schemas.openxmlformats.org/officeDocument/2006/relationships/vmlDrawing" Target="../drawings/vmlDrawing3.vml"/><Relationship Id="rId2"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jpg"/><Relationship Id="rId3" Type="http://schemas.openxmlformats.org/officeDocument/2006/relationships/image" Target="../media/image2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jpeg"/><Relationship Id="rId3" Type="http://schemas.openxmlformats.org/officeDocument/2006/relationships/image" Target="../media/image2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g"/><Relationship Id="rId3" Type="http://schemas.openxmlformats.org/officeDocument/2006/relationships/image" Target="../media/image3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3.jpeg"/><Relationship Id="rId3" Type="http://schemas.openxmlformats.org/officeDocument/2006/relationships/image" Target="../media/image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4542692"/>
            <a:ext cx="6400800" cy="2286000"/>
          </a:xfrm>
        </p:spPr>
        <p:txBody>
          <a:bodyPr>
            <a:normAutofit fontScale="85000" lnSpcReduction="10000"/>
          </a:bodyPr>
          <a:lstStyle/>
          <a:p>
            <a:r>
              <a:rPr lang="en-AU" dirty="0" smtClean="0"/>
              <a:t> </a:t>
            </a:r>
            <a:endParaRPr lang="en-US" dirty="0" smtClean="0"/>
          </a:p>
          <a:p>
            <a:endParaRPr lang="en-AU" dirty="0" smtClean="0"/>
          </a:p>
          <a:p>
            <a:r>
              <a:rPr lang="en-AU" sz="2600" dirty="0" smtClean="0"/>
              <a:t>Professor Shirley Randell AO, PhD, Hon.DLitt</a:t>
            </a:r>
          </a:p>
          <a:p>
            <a:r>
              <a:rPr lang="en-AU" sz="2600" dirty="0" smtClean="0"/>
              <a:t>Managing Director, SRIA Rwanda Ltd</a:t>
            </a:r>
          </a:p>
          <a:p>
            <a:r>
              <a:rPr lang="en-AU" sz="2600" dirty="0" smtClean="0"/>
              <a:t>Strong hearts, strong minds, strong women</a:t>
            </a:r>
            <a:endParaRPr lang="en-US" sz="2600" dirty="0" smtClean="0"/>
          </a:p>
          <a:p>
            <a:r>
              <a:rPr lang="en-AU" sz="2600" b="1" dirty="0" smtClean="0"/>
              <a:t> </a:t>
            </a:r>
            <a:endParaRPr lang="en-US" sz="2600" dirty="0" smtClean="0"/>
          </a:p>
          <a:p>
            <a:endParaRPr lang="en-US" dirty="0"/>
          </a:p>
        </p:txBody>
      </p:sp>
      <p:sp>
        <p:nvSpPr>
          <p:cNvPr id="6" name="Title 5"/>
          <p:cNvSpPr>
            <a:spLocks noGrp="1"/>
          </p:cNvSpPr>
          <p:nvPr>
            <p:ph type="ctrTitle"/>
          </p:nvPr>
        </p:nvSpPr>
        <p:spPr>
          <a:xfrm>
            <a:off x="304800" y="1143000"/>
            <a:ext cx="8445019" cy="3581400"/>
          </a:xfrm>
        </p:spPr>
        <p:txBody>
          <a:bodyPr anchor="ctr">
            <a:normAutofit/>
          </a:bodyPr>
          <a:lstStyle/>
          <a:p>
            <a:pPr>
              <a:spcAft>
                <a:spcPts val="600"/>
              </a:spcAft>
            </a:pPr>
            <a:r>
              <a:rPr lang="en-AU" sz="3600" b="1" dirty="0" smtClean="0"/>
              <a:t>Impact of Rwandan Women’s Political Leadership on Democracy and Development in Rwanda</a:t>
            </a:r>
            <a:br>
              <a:rPr lang="en-AU" sz="3600" b="1" dirty="0" smtClean="0"/>
            </a:br>
            <a:r>
              <a:rPr lang="en-AU" sz="3200" b="1" dirty="0" smtClean="0"/>
              <a:t/>
            </a:r>
            <a:br>
              <a:rPr lang="en-AU" sz="3200" b="1" dirty="0" smtClean="0"/>
            </a:br>
            <a:r>
              <a:rPr lang="en-AU" sz="2800" b="1" dirty="0" err="1" smtClean="0"/>
              <a:t>Mokoro</a:t>
            </a:r>
            <a:r>
              <a:rPr lang="en-AU" sz="2800" b="1" dirty="0" smtClean="0"/>
              <a:t> </a:t>
            </a:r>
            <a:r>
              <a:rPr lang="en-AU" sz="2800" b="1" dirty="0" smtClean="0"/>
              <a:t>Seminar, </a:t>
            </a:r>
            <a:r>
              <a:rPr lang="en-AU" sz="2800" b="1" dirty="0" smtClean="0"/>
              <a:t>Oxford </a:t>
            </a:r>
            <a:br>
              <a:rPr lang="en-AU" sz="2800" b="1" dirty="0" smtClean="0"/>
            </a:br>
            <a:r>
              <a:rPr lang="en-AU" sz="2800" b="1" dirty="0" smtClean="0"/>
              <a:t>13 April 2016</a:t>
            </a:r>
            <a:endParaRPr lang="en-US" sz="2800" dirty="0"/>
          </a:p>
        </p:txBody>
      </p:sp>
      <p:pic>
        <p:nvPicPr>
          <p:cNvPr id="9" name="Picture 3" descr="rwanda"/>
          <p:cNvPicPr>
            <a:picLocks noChangeAspect="1" noChangeArrowheads="1"/>
          </p:cNvPicPr>
          <p:nvPr/>
        </p:nvPicPr>
        <p:blipFill>
          <a:blip r:embed="rId3" cstate="print"/>
          <a:srcRect/>
          <a:stretch>
            <a:fillRect/>
          </a:stretch>
        </p:blipFill>
        <p:spPr bwMode="auto">
          <a:xfrm>
            <a:off x="3657600" y="152400"/>
            <a:ext cx="1371600" cy="952500"/>
          </a:xfrm>
          <a:prstGeom prst="rect">
            <a:avLst/>
          </a:prstGeom>
          <a:noFill/>
          <a:ln w="9525">
            <a:noFill/>
            <a:miter lim="800000"/>
            <a:headEnd/>
            <a:tailEnd/>
          </a:ln>
          <a:effectLst/>
        </p:spPr>
      </p:pic>
      <p:sp>
        <p:nvSpPr>
          <p:cNvPr id="4" name="Date Placeholder 3"/>
          <p:cNvSpPr>
            <a:spLocks noGrp="1"/>
          </p:cNvSpPr>
          <p:nvPr>
            <p:ph type="dt" sz="half" idx="10"/>
          </p:nvPr>
        </p:nvSpPr>
        <p:spPr/>
        <p:txBody>
          <a:bodyPr/>
          <a:lstStyle/>
          <a:p>
            <a:fld id="{CDE5E6EE-9163-AE4B-8570-32C7A56F1D61}" type="datetime3">
              <a:rPr lang="en-AU" smtClean="0"/>
              <a:t>13 April 2016</a:t>
            </a:fld>
            <a:endParaRPr lang="en-US"/>
          </a:p>
        </p:txBody>
      </p:sp>
      <p:sp>
        <p:nvSpPr>
          <p:cNvPr id="7" name="Footer Placeholder 6"/>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2567381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692696"/>
            <a:ext cx="7574933" cy="5764253"/>
          </a:xfrm>
          <a:prstGeom prst="rect">
            <a:avLst/>
          </a:prstGeom>
        </p:spPr>
      </p:pic>
      <p:sp>
        <p:nvSpPr>
          <p:cNvPr id="2" name="Date Placeholder 1"/>
          <p:cNvSpPr>
            <a:spLocks noGrp="1"/>
          </p:cNvSpPr>
          <p:nvPr>
            <p:ph type="dt" sz="half" idx="10"/>
          </p:nvPr>
        </p:nvSpPr>
        <p:spPr/>
        <p:txBody>
          <a:bodyPr/>
          <a:lstStyle/>
          <a:p>
            <a:fld id="{2F6FD6FB-2CC6-3A41-8933-0606EFB37FD6}"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40880363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042276" cy="1336956"/>
          </a:xfrm>
        </p:spPr>
        <p:txBody>
          <a:bodyPr/>
          <a:lstStyle/>
          <a:p>
            <a:r>
              <a:rPr lang="en-US" b="1" dirty="0" smtClean="0"/>
              <a:t>Rwandan Women’s Parliamentary Forum</a:t>
            </a:r>
            <a:endParaRPr lang="en-US" b="1" dirty="0"/>
          </a:p>
        </p:txBody>
      </p:sp>
      <p:sp>
        <p:nvSpPr>
          <p:cNvPr id="3" name="Content Placeholder 2"/>
          <p:cNvSpPr>
            <a:spLocks noGrp="1"/>
          </p:cNvSpPr>
          <p:nvPr>
            <p:ph idx="1"/>
          </p:nvPr>
        </p:nvSpPr>
        <p:spPr>
          <a:xfrm>
            <a:off x="533400" y="1905000"/>
            <a:ext cx="8042276" cy="4953000"/>
          </a:xfrm>
        </p:spPr>
        <p:txBody>
          <a:bodyPr>
            <a:normAutofit/>
          </a:bodyPr>
          <a:lstStyle/>
          <a:p>
            <a:r>
              <a:rPr lang="en-US" b="1" dirty="0" smtClean="0"/>
              <a:t>Started in 1996</a:t>
            </a:r>
          </a:p>
          <a:p>
            <a:r>
              <a:rPr lang="en-US" b="1" dirty="0" smtClean="0"/>
              <a:t>First cross-party caucus since the genocide against the Tutsi</a:t>
            </a:r>
          </a:p>
          <a:p>
            <a:r>
              <a:rPr lang="en-US" b="1" dirty="0" smtClean="0"/>
              <a:t>Initial membership entirely women but now includes male associate members</a:t>
            </a:r>
          </a:p>
          <a:p>
            <a:r>
              <a:rPr lang="en-US" b="1" dirty="0"/>
              <a:t>Leadership has been about increasing the number of women in decision making in Rwanda – especially in </a:t>
            </a:r>
            <a:r>
              <a:rPr lang="en-US" b="1" dirty="0" smtClean="0"/>
              <a:t>politics and </a:t>
            </a:r>
            <a:r>
              <a:rPr lang="en-GB" b="1" dirty="0" smtClean="0"/>
              <a:t>building </a:t>
            </a:r>
            <a:r>
              <a:rPr lang="en-GB" b="1" dirty="0"/>
              <a:t>capacity for inexperienced women coming into positions of </a:t>
            </a:r>
            <a:r>
              <a:rPr lang="en-GB" b="1" dirty="0" smtClean="0"/>
              <a:t>leadership</a:t>
            </a:r>
          </a:p>
          <a:p>
            <a:endParaRPr lang="en-US" dirty="0" smtClean="0"/>
          </a:p>
          <a:p>
            <a:endParaRPr lang="en-US"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673476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4400" y="0"/>
            <a:ext cx="7442190" cy="5433997"/>
          </a:xfrm>
          <a:prstGeom prst="rect">
            <a:avLst/>
          </a:prstGeom>
        </p:spPr>
      </p:pic>
      <p:sp>
        <p:nvSpPr>
          <p:cNvPr id="6" name="Title 5"/>
          <p:cNvSpPr>
            <a:spLocks noGrp="1"/>
          </p:cNvSpPr>
          <p:nvPr>
            <p:ph type="title"/>
          </p:nvPr>
        </p:nvSpPr>
        <p:spPr>
          <a:xfrm>
            <a:off x="1066800" y="5181600"/>
            <a:ext cx="6629400" cy="1284288"/>
          </a:xfrm>
        </p:spPr>
        <p:txBody>
          <a:bodyPr>
            <a:noAutofit/>
          </a:bodyPr>
          <a:lstStyle/>
          <a:p>
            <a:r>
              <a:rPr lang="en-US" sz="2400" b="1" dirty="0" smtClean="0"/>
              <a:t>Rwandan MP Judith </a:t>
            </a:r>
            <a:r>
              <a:rPr lang="en-US" sz="2400" b="1" dirty="0" err="1" smtClean="0"/>
              <a:t>Kanakuze</a:t>
            </a:r>
            <a:r>
              <a:rPr lang="en-US" sz="2400" b="1" dirty="0" smtClean="0"/>
              <a:t> at the Parliament Building, Kigali, Rwanda</a:t>
            </a:r>
            <a:endParaRPr lang="en-US" sz="2400" b="1" dirty="0"/>
          </a:p>
        </p:txBody>
      </p:sp>
      <p:sp>
        <p:nvSpPr>
          <p:cNvPr id="2" name="Date Placeholder 1"/>
          <p:cNvSpPr>
            <a:spLocks noGrp="1"/>
          </p:cNvSpPr>
          <p:nvPr>
            <p:ph type="dt" sz="half" idx="10"/>
          </p:nvPr>
        </p:nvSpPr>
        <p:spPr/>
        <p:txBody>
          <a:bodyPr/>
          <a:lstStyle/>
          <a:p>
            <a:fld id="{25868887-4DB4-CB41-AA12-E6A33BDEFB35}"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8598180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806824"/>
          </a:xfrm>
        </p:spPr>
        <p:txBody>
          <a:bodyPr/>
          <a:lstStyle/>
          <a:p>
            <a:r>
              <a:rPr lang="en-US" sz="4000" b="1" dirty="0" smtClean="0"/>
              <a:t>Reforms – 2003 Constitution</a:t>
            </a:r>
            <a:endParaRPr lang="en-US" sz="4000" b="1" dirty="0"/>
          </a:p>
        </p:txBody>
      </p:sp>
      <p:sp>
        <p:nvSpPr>
          <p:cNvPr id="3" name="Content Placeholder 2"/>
          <p:cNvSpPr>
            <a:spLocks noGrp="1"/>
          </p:cNvSpPr>
          <p:nvPr>
            <p:ph idx="1"/>
          </p:nvPr>
        </p:nvSpPr>
        <p:spPr>
          <a:xfrm>
            <a:off x="533400" y="1447800"/>
            <a:ext cx="8042276" cy="4343400"/>
          </a:xfrm>
        </p:spPr>
        <p:txBody>
          <a:bodyPr>
            <a:noAutofit/>
          </a:bodyPr>
          <a:lstStyle/>
          <a:p>
            <a:r>
              <a:rPr lang="en-GB" sz="3200" b="1" dirty="0" smtClean="0"/>
              <a:t>Three women on 12 person panel </a:t>
            </a:r>
          </a:p>
          <a:p>
            <a:r>
              <a:rPr lang="en-US" sz="3200" b="1" dirty="0" smtClean="0"/>
              <a:t>Profemmes, RWPF and Ministry of Gender participated in public outreach and advocacy</a:t>
            </a:r>
          </a:p>
          <a:p>
            <a:r>
              <a:rPr lang="en-US" sz="3200" b="1" dirty="0" smtClean="0"/>
              <a:t>New Constitution established </a:t>
            </a:r>
            <a:r>
              <a:rPr lang="en-US" sz="3200" b="1" dirty="0"/>
              <a:t>quotas and affirmative action to increase </a:t>
            </a:r>
            <a:r>
              <a:rPr lang="en-GB" sz="3200" b="1" dirty="0"/>
              <a:t>women’s representation at all levels of decision-</a:t>
            </a:r>
            <a:r>
              <a:rPr lang="en-GB" sz="3200" b="1" dirty="0" smtClean="0"/>
              <a:t>making</a:t>
            </a:r>
            <a:endParaRPr lang="en-GB" sz="3200" dirty="0" smtClean="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705894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Constitutional Reforms </a:t>
            </a:r>
            <a:endParaRPr lang="en-US" b="1" dirty="0"/>
          </a:p>
        </p:txBody>
      </p:sp>
      <p:sp>
        <p:nvSpPr>
          <p:cNvPr id="3" name="Content Placeholder 2"/>
          <p:cNvSpPr>
            <a:spLocks noGrp="1"/>
          </p:cNvSpPr>
          <p:nvPr>
            <p:ph idx="1"/>
          </p:nvPr>
        </p:nvSpPr>
        <p:spPr/>
        <p:txBody>
          <a:bodyPr>
            <a:normAutofit/>
          </a:bodyPr>
          <a:lstStyle/>
          <a:p>
            <a:r>
              <a:rPr lang="en-GB" b="1" dirty="0"/>
              <a:t>P</a:t>
            </a:r>
            <a:r>
              <a:rPr lang="en-GB" b="1" dirty="0" smtClean="0"/>
              <a:t>olitical </a:t>
            </a:r>
            <a:r>
              <a:rPr lang="en-GB" b="1" dirty="0"/>
              <a:t>parties </a:t>
            </a:r>
            <a:r>
              <a:rPr lang="en-GB" b="1" dirty="0" smtClean="0"/>
              <a:t>must </a:t>
            </a:r>
            <a:r>
              <a:rPr lang="en-GB" b="1" dirty="0"/>
              <a:t>‘normalise’ women’s involvement in politics by internal affirmative action policies at all levels of </a:t>
            </a:r>
            <a:r>
              <a:rPr lang="en-GB" b="1" dirty="0" smtClean="0"/>
              <a:t>operations </a:t>
            </a:r>
          </a:p>
          <a:p>
            <a:r>
              <a:rPr lang="en-GB" b="1" dirty="0" smtClean="0"/>
              <a:t>Universal suffrage</a:t>
            </a:r>
          </a:p>
          <a:p>
            <a:r>
              <a:rPr lang="en-GB" b="1" dirty="0" smtClean="0"/>
              <a:t>Prohibition on sex discrimination </a:t>
            </a:r>
          </a:p>
          <a:p>
            <a:r>
              <a:rPr lang="en-GB" b="1" dirty="0" smtClean="0"/>
              <a:t>Equal rights in marriage and divorce </a:t>
            </a:r>
          </a:p>
          <a:p>
            <a:r>
              <a:rPr lang="en-GB" b="1" dirty="0" smtClean="0"/>
              <a:t>Right for equal pay </a:t>
            </a:r>
          </a:p>
          <a:p>
            <a:r>
              <a:rPr lang="en-GB" b="1" dirty="0" smtClean="0"/>
              <a:t>Right to education </a:t>
            </a:r>
            <a:endParaRPr lang="en-US" b="1" dirty="0"/>
          </a:p>
          <a:p>
            <a:endParaRPr lang="en-US"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219776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657600"/>
            <a:ext cx="7467600" cy="1724867"/>
          </a:xfrm>
        </p:spPr>
        <p:txBody>
          <a:bodyPr/>
          <a:lstStyle/>
          <a:p>
            <a:r>
              <a:rPr lang="en-US" b="1" dirty="0" smtClean="0"/>
              <a:t>Women’s Strategic and Transformative Leadership Roles in Rwanda</a:t>
            </a:r>
            <a:r>
              <a:rPr lang="en-US" dirty="0"/>
              <a:t/>
            </a:r>
            <a:br>
              <a:rPr lang="en-US" dirty="0"/>
            </a:br>
            <a:endParaRPr lang="en-US" dirty="0"/>
          </a:p>
        </p:txBody>
      </p:sp>
      <p:sp>
        <p:nvSpPr>
          <p:cNvPr id="3" name="Subtitle 2"/>
          <p:cNvSpPr>
            <a:spLocks noGrp="1"/>
          </p:cNvSpPr>
          <p:nvPr>
            <p:ph type="subTitle" idx="1"/>
          </p:nvPr>
        </p:nvSpPr>
        <p:spPr/>
        <p:txBody>
          <a:bodyPr/>
          <a:lstStyle/>
          <a:p>
            <a:endParaRPr lang="en-US" dirty="0"/>
          </a:p>
        </p:txBody>
      </p:sp>
      <p:sp>
        <p:nvSpPr>
          <p:cNvPr id="4" name="Date Placeholder 3"/>
          <p:cNvSpPr>
            <a:spLocks noGrp="1"/>
          </p:cNvSpPr>
          <p:nvPr>
            <p:ph type="dt" sz="half" idx="10"/>
          </p:nvPr>
        </p:nvSpPr>
        <p:spPr/>
        <p:txBody>
          <a:bodyPr/>
          <a:lstStyle/>
          <a:p>
            <a:fld id="{E27D24C5-0467-AA40-B1B8-D225CF329655}"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88955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042276" cy="1336956"/>
          </a:xfrm>
        </p:spPr>
        <p:txBody>
          <a:bodyPr>
            <a:normAutofit fontScale="90000"/>
          </a:bodyPr>
          <a:lstStyle/>
          <a:p>
            <a:r>
              <a:rPr lang="en-US" dirty="0" smtClean="0"/>
              <a:t>    </a:t>
            </a:r>
            <a:r>
              <a:rPr lang="en-US" b="1" dirty="0" smtClean="0"/>
              <a:t>Legislating Economic Security for Women</a:t>
            </a:r>
            <a:endParaRPr lang="en-US" b="1" dirty="0"/>
          </a:p>
        </p:txBody>
      </p:sp>
      <p:sp>
        <p:nvSpPr>
          <p:cNvPr id="3" name="Content Placeholder 2"/>
          <p:cNvSpPr>
            <a:spLocks noGrp="1"/>
          </p:cNvSpPr>
          <p:nvPr>
            <p:ph idx="1"/>
          </p:nvPr>
        </p:nvSpPr>
        <p:spPr>
          <a:xfrm>
            <a:off x="609600" y="1371600"/>
            <a:ext cx="8042276" cy="4343400"/>
          </a:xfrm>
        </p:spPr>
        <p:txBody>
          <a:bodyPr>
            <a:normAutofit fontScale="92500" lnSpcReduction="10000"/>
          </a:bodyPr>
          <a:lstStyle/>
          <a:p>
            <a:pPr marL="0" indent="0">
              <a:buNone/>
            </a:pPr>
            <a:endParaRPr lang="en-US" dirty="0" smtClean="0"/>
          </a:p>
          <a:p>
            <a:r>
              <a:rPr lang="en-US" sz="3000" b="1" dirty="0" smtClean="0">
                <a:solidFill>
                  <a:srgbClr val="000090"/>
                </a:solidFill>
              </a:rPr>
              <a:t>Succession Law - 1999</a:t>
            </a:r>
          </a:p>
          <a:p>
            <a:pPr>
              <a:buNone/>
            </a:pPr>
            <a:r>
              <a:rPr lang="en-US" b="1" dirty="0" smtClean="0">
                <a:solidFill>
                  <a:srgbClr val="000090"/>
                </a:solidFill>
              </a:rPr>
              <a:t>	</a:t>
            </a:r>
            <a:r>
              <a:rPr lang="en-US" sz="2600" b="1" dirty="0" smtClean="0">
                <a:solidFill>
                  <a:srgbClr val="000090"/>
                </a:solidFill>
              </a:rPr>
              <a:t>- equal inheritance rights to sons and daughters and protection of property rights after marriage </a:t>
            </a:r>
            <a:endParaRPr lang="en-US" b="1" dirty="0" smtClean="0">
              <a:solidFill>
                <a:srgbClr val="000090"/>
              </a:solidFill>
            </a:endParaRPr>
          </a:p>
          <a:p>
            <a:r>
              <a:rPr lang="en-US" sz="3000" b="1" dirty="0" smtClean="0">
                <a:solidFill>
                  <a:srgbClr val="000090"/>
                </a:solidFill>
              </a:rPr>
              <a:t>Land Law - 2005</a:t>
            </a:r>
          </a:p>
          <a:p>
            <a:pPr>
              <a:buNone/>
            </a:pPr>
            <a:r>
              <a:rPr lang="en-US" b="1" dirty="0" smtClean="0">
                <a:solidFill>
                  <a:srgbClr val="000090"/>
                </a:solidFill>
              </a:rPr>
              <a:t>	- </a:t>
            </a:r>
            <a:r>
              <a:rPr lang="en-US" sz="2600" b="1" dirty="0" smtClean="0">
                <a:solidFill>
                  <a:srgbClr val="000090"/>
                </a:solidFill>
              </a:rPr>
              <a:t>equal land rights to women and men </a:t>
            </a:r>
          </a:p>
          <a:p>
            <a:pPr lvl="1">
              <a:buFontTx/>
              <a:buChar char="-"/>
            </a:pPr>
            <a:r>
              <a:rPr lang="en-US" sz="2600" b="1" dirty="0" smtClean="0">
                <a:solidFill>
                  <a:srgbClr val="000090"/>
                </a:solidFill>
              </a:rPr>
              <a:t>feed-on effects to women’s empowerment, allowing collateral for accessing credit and starting businesses</a:t>
            </a:r>
            <a:r>
              <a:rPr lang="en-US" sz="2800" b="1" dirty="0" smtClean="0">
                <a:solidFill>
                  <a:srgbClr val="000090"/>
                </a:solidFill>
              </a:rPr>
              <a:t> </a:t>
            </a:r>
            <a:r>
              <a:rPr lang="en-US" b="1" dirty="0" smtClean="0">
                <a:solidFill>
                  <a:srgbClr val="000090"/>
                </a:solidFill>
              </a:rPr>
              <a:t> </a:t>
            </a:r>
          </a:p>
        </p:txBody>
      </p:sp>
      <p:sp>
        <p:nvSpPr>
          <p:cNvPr id="4" name="Date Placeholder 3"/>
          <p:cNvSpPr>
            <a:spLocks noGrp="1"/>
          </p:cNvSpPr>
          <p:nvPr>
            <p:ph type="dt" sz="half" idx="10"/>
          </p:nvPr>
        </p:nvSpPr>
        <p:spPr/>
        <p:txBody>
          <a:bodyPr/>
          <a:lstStyle/>
          <a:p>
            <a:fld id="{C9A85189-1D70-3345-9106-66B9F1AF7689}"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7041488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vicegovern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201" y="0"/>
            <a:ext cx="7307799" cy="6745661"/>
          </a:xfrm>
          <a:prstGeom prst="rect">
            <a:avLst/>
          </a:prstGeom>
        </p:spPr>
      </p:pic>
      <p:sp>
        <p:nvSpPr>
          <p:cNvPr id="5" name="TextBox 4"/>
          <p:cNvSpPr txBox="1"/>
          <p:nvPr/>
        </p:nvSpPr>
        <p:spPr>
          <a:xfrm>
            <a:off x="0" y="1600200"/>
            <a:ext cx="2133600" cy="2585323"/>
          </a:xfrm>
          <a:prstGeom prst="rect">
            <a:avLst/>
          </a:prstGeom>
          <a:noFill/>
        </p:spPr>
        <p:txBody>
          <a:bodyPr wrap="square" rtlCol="0">
            <a:spAutoFit/>
          </a:bodyPr>
          <a:lstStyle/>
          <a:p>
            <a:r>
              <a:rPr lang="en-US" dirty="0" smtClean="0"/>
              <a:t>Monique</a:t>
            </a:r>
          </a:p>
          <a:p>
            <a:r>
              <a:rPr lang="en-US" dirty="0"/>
              <a:t> </a:t>
            </a:r>
            <a:r>
              <a:rPr lang="en-US" dirty="0" err="1" smtClean="0"/>
              <a:t>Nsanzabaganwa</a:t>
            </a:r>
            <a:endParaRPr lang="en-US" dirty="0" smtClean="0"/>
          </a:p>
          <a:p>
            <a:endParaRPr lang="en-US" dirty="0"/>
          </a:p>
          <a:p>
            <a:r>
              <a:rPr lang="en-US" dirty="0" smtClean="0"/>
              <a:t>Deputy Governor</a:t>
            </a:r>
          </a:p>
          <a:p>
            <a:r>
              <a:rPr lang="en-US" dirty="0" smtClean="0"/>
              <a:t>Rwanda Reserve </a:t>
            </a:r>
          </a:p>
          <a:p>
            <a:r>
              <a:rPr lang="en-US" dirty="0" smtClean="0"/>
              <a:t>Bank</a:t>
            </a:r>
          </a:p>
          <a:p>
            <a:endParaRPr lang="en-US" dirty="0"/>
          </a:p>
          <a:p>
            <a:r>
              <a:rPr lang="en-US" dirty="0" smtClean="0"/>
              <a:t>Former Minister</a:t>
            </a:r>
          </a:p>
          <a:p>
            <a:r>
              <a:rPr lang="en-US" dirty="0" smtClean="0"/>
              <a:t>Economic Affairs</a:t>
            </a:r>
            <a:endParaRPr lang="en-US" dirty="0"/>
          </a:p>
        </p:txBody>
      </p:sp>
    </p:spTree>
    <p:extLst>
      <p:ext uri="{BB962C8B-B14F-4D97-AF65-F5344CB8AC3E}">
        <p14:creationId xmlns:p14="http://schemas.microsoft.com/office/powerpoint/2010/main" val="637260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of Land Ownership</a:t>
            </a:r>
            <a:endParaRPr lang="en-US" b="1" dirty="0"/>
          </a:p>
        </p:txBody>
      </p:sp>
      <p:sp>
        <p:nvSpPr>
          <p:cNvPr id="3" name="Content Placeholder 2"/>
          <p:cNvSpPr>
            <a:spLocks noGrp="1"/>
          </p:cNvSpPr>
          <p:nvPr>
            <p:ph idx="1"/>
          </p:nvPr>
        </p:nvSpPr>
        <p:spPr>
          <a:xfrm>
            <a:off x="533400" y="1905000"/>
            <a:ext cx="8042276" cy="4343400"/>
          </a:xfrm>
        </p:spPr>
        <p:txBody>
          <a:bodyPr/>
          <a:lstStyle/>
          <a:p>
            <a:r>
              <a:rPr lang="en-US" b="1" dirty="0" smtClean="0"/>
              <a:t>Women’s </a:t>
            </a:r>
            <a:r>
              <a:rPr lang="en-US" b="1" dirty="0"/>
              <a:t>access to land tremendously contributed to their control over productive resources and access to loans at a rate of 38% in 2011. </a:t>
            </a:r>
            <a:endParaRPr lang="en-US" b="1" dirty="0" smtClean="0"/>
          </a:p>
          <a:p>
            <a:r>
              <a:rPr lang="en-US" b="1" dirty="0" smtClean="0"/>
              <a:t>26% of land is owned only by women</a:t>
            </a:r>
          </a:p>
          <a:p>
            <a:r>
              <a:rPr lang="en-US" b="1" dirty="0" smtClean="0"/>
              <a:t>18% of land is owned only by men</a:t>
            </a:r>
          </a:p>
          <a:p>
            <a:r>
              <a:rPr lang="en-US" b="1" dirty="0" smtClean="0"/>
              <a:t>54% of land is owned by both spouses</a:t>
            </a:r>
          </a:p>
          <a:p>
            <a:r>
              <a:rPr lang="en-US" b="1" dirty="0" smtClean="0"/>
              <a:t>2% others</a:t>
            </a:r>
            <a:endParaRPr lang="en-US"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4107459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on Agriculture</a:t>
            </a:r>
            <a:endParaRPr lang="en-US" b="1" dirty="0"/>
          </a:p>
        </p:txBody>
      </p:sp>
      <p:sp>
        <p:nvSpPr>
          <p:cNvPr id="3" name="Content Placeholder 2"/>
          <p:cNvSpPr>
            <a:spLocks noGrp="1"/>
          </p:cNvSpPr>
          <p:nvPr>
            <p:ph idx="1"/>
          </p:nvPr>
        </p:nvSpPr>
        <p:spPr/>
        <p:txBody>
          <a:bodyPr/>
          <a:lstStyle/>
          <a:p>
            <a:r>
              <a:rPr lang="en-US" b="1" dirty="0" smtClean="0"/>
              <a:t>Main economic activity in country for women</a:t>
            </a:r>
          </a:p>
          <a:p>
            <a:r>
              <a:rPr lang="en-US" b="1" dirty="0" smtClean="0"/>
              <a:t>Gender mainstreaming strategy with ‘smart’ programs</a:t>
            </a:r>
          </a:p>
          <a:p>
            <a:r>
              <a:rPr lang="en-US" b="1" dirty="0" smtClean="0"/>
              <a:t>Connecting farmers with their neighbours</a:t>
            </a:r>
          </a:p>
          <a:p>
            <a:r>
              <a:rPr lang="en-US" b="1" dirty="0" smtClean="0"/>
              <a:t>Cow-sharing schemes</a:t>
            </a:r>
          </a:p>
          <a:p>
            <a:r>
              <a:rPr lang="en-US" b="1" dirty="0" smtClean="0"/>
              <a:t>Expansion of technologies linking farmers to food buyers</a:t>
            </a:r>
          </a:p>
          <a:p>
            <a:r>
              <a:rPr lang="en-US" b="1" dirty="0" err="1"/>
              <a:t>L</a:t>
            </a:r>
            <a:r>
              <a:rPr lang="en-US" b="1" dirty="0" err="1" smtClean="0"/>
              <a:t>ocalised</a:t>
            </a:r>
            <a:r>
              <a:rPr lang="en-US" b="1" dirty="0" smtClean="0"/>
              <a:t> cooperative farming programs</a:t>
            </a:r>
          </a:p>
          <a:p>
            <a:endParaRPr lang="en-US" b="1" dirty="0" smtClean="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941458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42276" cy="1336956"/>
          </a:xfrm>
        </p:spPr>
        <p:txBody>
          <a:bodyPr/>
          <a:lstStyle/>
          <a:p>
            <a:r>
              <a:rPr lang="en-US" b="1" dirty="0" smtClean="0"/>
              <a:t>Commonwealth Secretariat Research Study</a:t>
            </a:r>
            <a:r>
              <a:rPr lang="en-US" dirty="0" smtClean="0"/>
              <a:t> </a:t>
            </a:r>
            <a:endParaRPr lang="en-US" dirty="0"/>
          </a:p>
        </p:txBody>
      </p:sp>
      <p:sp>
        <p:nvSpPr>
          <p:cNvPr id="3" name="Content Placeholder 2"/>
          <p:cNvSpPr>
            <a:spLocks noGrp="1"/>
          </p:cNvSpPr>
          <p:nvPr>
            <p:ph idx="1"/>
          </p:nvPr>
        </p:nvSpPr>
        <p:spPr>
          <a:xfrm>
            <a:off x="533400" y="1828800"/>
            <a:ext cx="8042276" cy="5257799"/>
          </a:xfrm>
        </p:spPr>
        <p:txBody>
          <a:bodyPr>
            <a:normAutofit/>
          </a:bodyPr>
          <a:lstStyle/>
          <a:p>
            <a:r>
              <a:rPr lang="en-US" b="1" dirty="0" smtClean="0"/>
              <a:t>Snapshot of the impact of women’s leadership reforms in Rwanda from 1994 – 2014, through peace and reconciliation, poverty alleviation, social and economic recovery and sustainable development, education for girls and related campaigns, legal and institutional arrangements, and compliance and sanction measures.</a:t>
            </a:r>
          </a:p>
          <a:p>
            <a:r>
              <a:rPr lang="en-US" b="1" dirty="0" smtClean="0"/>
              <a:t>A taster for the full report which will be available later this year – an example of good practice and lessons learned that might be useful for other Commonwealth countries</a:t>
            </a:r>
            <a:endParaRPr lang="en-US"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25167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agnes kalb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121" y="0"/>
            <a:ext cx="6088879" cy="6858000"/>
          </a:xfrm>
          <a:prstGeom prst="rect">
            <a:avLst/>
          </a:prstGeom>
        </p:spPr>
      </p:pic>
      <p:sp>
        <p:nvSpPr>
          <p:cNvPr id="5" name="TextBox 4"/>
          <p:cNvSpPr txBox="1"/>
          <p:nvPr/>
        </p:nvSpPr>
        <p:spPr>
          <a:xfrm>
            <a:off x="0" y="1905000"/>
            <a:ext cx="3100991" cy="2308324"/>
          </a:xfrm>
          <a:prstGeom prst="rect">
            <a:avLst/>
          </a:prstGeom>
          <a:noFill/>
        </p:spPr>
        <p:txBody>
          <a:bodyPr wrap="square" rtlCol="0">
            <a:spAutoFit/>
          </a:bodyPr>
          <a:lstStyle/>
          <a:p>
            <a:r>
              <a:rPr lang="en-US" b="1" dirty="0" smtClean="0"/>
              <a:t>Hon Dr Agnes </a:t>
            </a:r>
            <a:r>
              <a:rPr lang="en-US" b="1" dirty="0" err="1" smtClean="0"/>
              <a:t>Kalibata</a:t>
            </a:r>
            <a:endParaRPr lang="en-US" b="1" dirty="0" smtClean="0"/>
          </a:p>
          <a:p>
            <a:endParaRPr lang="en-US" b="1" dirty="0"/>
          </a:p>
          <a:p>
            <a:r>
              <a:rPr lang="en-US" b="1" dirty="0" smtClean="0"/>
              <a:t>Minister for Agriculture</a:t>
            </a:r>
          </a:p>
          <a:p>
            <a:r>
              <a:rPr lang="en-US" b="1" dirty="0" smtClean="0"/>
              <a:t>and Animal Resources</a:t>
            </a:r>
          </a:p>
          <a:p>
            <a:endParaRPr lang="en-US" b="1" dirty="0"/>
          </a:p>
          <a:p>
            <a:r>
              <a:rPr lang="en-US" b="1" dirty="0" smtClean="0"/>
              <a:t>Chair</a:t>
            </a:r>
          </a:p>
          <a:p>
            <a:r>
              <a:rPr lang="en-US" b="1" dirty="0" smtClean="0"/>
              <a:t>African Agricultural </a:t>
            </a:r>
          </a:p>
          <a:p>
            <a:r>
              <a:rPr lang="en-US" b="1" dirty="0" smtClean="0"/>
              <a:t>Commission</a:t>
            </a:r>
            <a:endParaRPr lang="en-US" b="1" dirty="0"/>
          </a:p>
        </p:txBody>
      </p:sp>
    </p:spTree>
    <p:extLst>
      <p:ext uri="{BB962C8B-B14F-4D97-AF65-F5344CB8AC3E}">
        <p14:creationId xmlns:p14="http://schemas.microsoft.com/office/powerpoint/2010/main" val="2319033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
        <p:nvSpPr>
          <p:cNvPr id="4" name="Rectangle 3"/>
          <p:cNvSpPr/>
          <p:nvPr/>
        </p:nvSpPr>
        <p:spPr>
          <a:xfrm>
            <a:off x="533400" y="1905000"/>
            <a:ext cx="2971800" cy="2031325"/>
          </a:xfrm>
          <a:prstGeom prst="rect">
            <a:avLst/>
          </a:prstGeom>
        </p:spPr>
        <p:txBody>
          <a:bodyPr wrap="square">
            <a:spAutoFit/>
          </a:bodyPr>
          <a:lstStyle/>
          <a:p>
            <a:r>
              <a:rPr lang="en-US" b="1" dirty="0" smtClean="0"/>
              <a:t>Hon </a:t>
            </a:r>
            <a:r>
              <a:rPr lang="en-US" b="1" dirty="0" err="1" smtClean="0"/>
              <a:t>Gerardine</a:t>
            </a:r>
            <a:r>
              <a:rPr lang="en-US" b="1" dirty="0" smtClean="0"/>
              <a:t> </a:t>
            </a:r>
            <a:r>
              <a:rPr lang="en-US" b="1" dirty="0" err="1" smtClean="0"/>
              <a:t>Mukeshimana</a:t>
            </a:r>
            <a:endParaRPr lang="en-US" b="1" dirty="0" smtClean="0"/>
          </a:p>
          <a:p>
            <a:endParaRPr lang="en-US" b="1" dirty="0"/>
          </a:p>
          <a:p>
            <a:endParaRPr lang="en-US" b="1" dirty="0"/>
          </a:p>
          <a:p>
            <a:r>
              <a:rPr lang="en-US" b="1" dirty="0"/>
              <a:t>Minister of Agriculture and Animal Resources</a:t>
            </a:r>
          </a:p>
          <a:p>
            <a:endParaRPr lang="en-US" dirty="0"/>
          </a:p>
        </p:txBody>
      </p:sp>
      <p:pic>
        <p:nvPicPr>
          <p:cNvPr id="6" name="Picture 5" descr="1406877306Gerardine-Mukeshima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2571" y="508000"/>
            <a:ext cx="5080000" cy="6350000"/>
          </a:xfrm>
          <a:prstGeom prst="rect">
            <a:avLst/>
          </a:prstGeom>
        </p:spPr>
      </p:pic>
    </p:spTree>
    <p:extLst>
      <p:ext uri="{BB962C8B-B14F-4D97-AF65-F5344CB8AC3E}">
        <p14:creationId xmlns:p14="http://schemas.microsoft.com/office/powerpoint/2010/main" val="1328167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637c4814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6489"/>
            <a:ext cx="9144000" cy="2857500"/>
          </a:xfrm>
          <a:prstGeom prst="rect">
            <a:avLst/>
          </a:prstGeom>
        </p:spPr>
      </p:pic>
      <p:pic>
        <p:nvPicPr>
          <p:cNvPr id="6" name="Picture 5" descr="44865ae55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2857500"/>
          </a:xfrm>
          <a:prstGeom prst="rect">
            <a:avLst/>
          </a:prstGeom>
        </p:spPr>
      </p:pic>
    </p:spTree>
    <p:extLst>
      <p:ext uri="{BB962C8B-B14F-4D97-AF65-F5344CB8AC3E}">
        <p14:creationId xmlns:p14="http://schemas.microsoft.com/office/powerpoint/2010/main" val="143971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Husband and Wife Harvesting Yams</a:t>
            </a:r>
            <a:endParaRPr lang="en-US"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pic>
        <p:nvPicPr>
          <p:cNvPr id="10" name="Content Placeholder 9" descr="PAdedzie_RW_Digging_Rootcrop.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3911" b="13911"/>
          <a:stretch>
            <a:fillRect/>
          </a:stretch>
        </p:blipFill>
        <p:spPr>
          <a:xfrm>
            <a:off x="609600" y="1600200"/>
            <a:ext cx="8042276" cy="4343400"/>
          </a:xfrm>
        </p:spPr>
      </p:pic>
    </p:spTree>
    <p:extLst>
      <p:ext uri="{BB962C8B-B14F-4D97-AF65-F5344CB8AC3E}">
        <p14:creationId xmlns:p14="http://schemas.microsoft.com/office/powerpoint/2010/main" val="841276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Agricultural Extension</a:t>
            </a:r>
            <a:br>
              <a:rPr lang="en-US" b="1" dirty="0" smtClean="0"/>
            </a:br>
            <a:r>
              <a:rPr lang="en-US" b="1" dirty="0" smtClean="0"/>
              <a:t>Field Staff</a:t>
            </a:r>
            <a:endParaRPr lang="en-US" b="1" dirty="0"/>
          </a:p>
        </p:txBody>
      </p:sp>
      <p:pic>
        <p:nvPicPr>
          <p:cNvPr id="6" name="Content Placeholder 5" descr="PH_Rwanda_2011_05-FieldStaff.jpg"/>
          <p:cNvPicPr>
            <a:picLocks noGrp="1" noChangeAspect="1"/>
          </p:cNvPicPr>
          <p:nvPr>
            <p:ph idx="1"/>
          </p:nvPr>
        </p:nvPicPr>
        <p:blipFill>
          <a:blip r:embed="rId2">
            <a:extLst>
              <a:ext uri="{28A0092B-C50C-407E-A947-70E740481C1C}">
                <a14:useLocalDpi xmlns:a14="http://schemas.microsoft.com/office/drawing/2010/main" val="0"/>
              </a:ext>
            </a:extLst>
          </a:blip>
          <a:srcRect t="9313" b="9313"/>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57384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Agricultural Extension Meeting</a:t>
            </a:r>
            <a:endParaRPr lang="en-US" b="1" dirty="0"/>
          </a:p>
        </p:txBody>
      </p:sp>
      <p:pic>
        <p:nvPicPr>
          <p:cNvPr id="6" name="Content Placeholder 5" descr="PAdedzie_RW_Meeting.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3995" b="13995"/>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526172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Demonstration Plots</a:t>
            </a:r>
            <a:endParaRPr lang="en-US" b="1" dirty="0"/>
          </a:p>
        </p:txBody>
      </p:sp>
      <p:pic>
        <p:nvPicPr>
          <p:cNvPr id="6" name="Content Placeholder 5" descr="PH_Rwanda_2011_05-DemonstrationPlots.jpg"/>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950" b="8950"/>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431086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on Poverty Reduction</a:t>
            </a:r>
            <a:endParaRPr lang="en-US" b="1" dirty="0"/>
          </a:p>
        </p:txBody>
      </p:sp>
      <p:sp>
        <p:nvSpPr>
          <p:cNvPr id="3" name="Content Placeholder 2"/>
          <p:cNvSpPr>
            <a:spLocks noGrp="1"/>
          </p:cNvSpPr>
          <p:nvPr>
            <p:ph idx="1"/>
          </p:nvPr>
        </p:nvSpPr>
        <p:spPr/>
        <p:txBody>
          <a:bodyPr>
            <a:normAutofit/>
          </a:bodyPr>
          <a:lstStyle/>
          <a:p>
            <a:r>
              <a:rPr lang="en-US" b="1" dirty="0"/>
              <a:t>Rwanda has lifted more than one million people out of extreme poverty, paying particular attention to women, who form the majority of the </a:t>
            </a:r>
            <a:r>
              <a:rPr lang="en-US" b="1" dirty="0" smtClean="0"/>
              <a:t>poor </a:t>
            </a:r>
            <a:endParaRPr lang="en-US" b="1" dirty="0"/>
          </a:p>
          <a:p>
            <a:pPr marL="349250" lvl="2" indent="-349250">
              <a:spcBef>
                <a:spcPts val="2000"/>
              </a:spcBef>
            </a:pPr>
            <a:r>
              <a:rPr lang="en-US" sz="2400" b="1" dirty="0"/>
              <a:t>Extreme poverty  36% </a:t>
            </a:r>
            <a:r>
              <a:rPr lang="en-US" sz="2400" b="1" dirty="0" smtClean="0"/>
              <a:t>in 2005 to </a:t>
            </a:r>
            <a:r>
              <a:rPr lang="en-US" sz="2400" b="1" dirty="0"/>
              <a:t>24</a:t>
            </a:r>
            <a:r>
              <a:rPr lang="en-US" sz="2400" b="1" dirty="0" smtClean="0"/>
              <a:t>% in 2010</a:t>
            </a:r>
            <a:endParaRPr lang="en-US" sz="2400" b="1" dirty="0"/>
          </a:p>
          <a:p>
            <a:r>
              <a:rPr lang="en-US" b="1" dirty="0" smtClean="0"/>
              <a:t>Percentage </a:t>
            </a:r>
            <a:r>
              <a:rPr lang="en-US" b="1" dirty="0"/>
              <a:t>of poor women-headed </a:t>
            </a:r>
            <a:r>
              <a:rPr lang="en-US" b="1" dirty="0" smtClean="0"/>
              <a:t>households</a:t>
            </a:r>
          </a:p>
          <a:p>
            <a:pPr marL="0" indent="0">
              <a:buNone/>
            </a:pPr>
            <a:r>
              <a:rPr lang="en-US" b="1" dirty="0" smtClean="0"/>
              <a:t>	- 66.3% in 2001   to    47% in 2010/11</a:t>
            </a:r>
            <a:endParaRPr lang="en-US" b="1" dirty="0"/>
          </a:p>
          <a:p>
            <a:r>
              <a:rPr lang="en-US" b="1" dirty="0" smtClean="0"/>
              <a:t>Poverty alleviation progress among all households</a:t>
            </a:r>
          </a:p>
          <a:p>
            <a:pPr marL="685800" lvl="2" indent="0">
              <a:buNone/>
            </a:pPr>
            <a:r>
              <a:rPr lang="en-US" sz="2400" b="1" dirty="0"/>
              <a:t>	</a:t>
            </a:r>
            <a:r>
              <a:rPr lang="en-US" sz="2400" b="1" dirty="0" smtClean="0"/>
              <a:t>- 56.9% in 2005	to 	44.9% in 2010</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111824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002743574"/>
              </p:ext>
            </p:extLst>
          </p:nvPr>
        </p:nvGraphicFramePr>
        <p:xfrm>
          <a:off x="0" y="190500"/>
          <a:ext cx="9197788" cy="6515100"/>
        </p:xfrm>
        <a:graphic>
          <a:graphicData uri="http://schemas.openxmlformats.org/presentationml/2006/ole">
            <mc:AlternateContent xmlns:mc="http://schemas.openxmlformats.org/markup-compatibility/2006">
              <mc:Choice xmlns:v="urn:schemas-microsoft-com:vml" Requires="v">
                <p:oleObj spid="_x0000_s1050" name="Document" r:id="rId3" imgW="5486400" imgH="3886200" progId="Word.Document.12">
                  <p:embed/>
                </p:oleObj>
              </mc:Choice>
              <mc:Fallback>
                <p:oleObj name="Document" r:id="rId3" imgW="5486400" imgH="3886200" progId="Word.Document.12">
                  <p:embed/>
                  <p:pic>
                    <p:nvPicPr>
                      <p:cNvPr id="0" name=""/>
                      <p:cNvPicPr/>
                      <p:nvPr/>
                    </p:nvPicPr>
                    <p:blipFill>
                      <a:blip r:embed="rId4"/>
                      <a:stretch>
                        <a:fillRect/>
                      </a:stretch>
                    </p:blipFill>
                    <p:spPr>
                      <a:xfrm>
                        <a:off x="0" y="190500"/>
                        <a:ext cx="9197788" cy="6515100"/>
                      </a:xfrm>
                      <a:prstGeom prst="rect">
                        <a:avLst/>
                      </a:prstGeom>
                    </p:spPr>
                  </p:pic>
                </p:oleObj>
              </mc:Fallback>
            </mc:AlternateContent>
          </a:graphicData>
        </a:graphic>
      </p:graphicFrame>
    </p:spTree>
    <p:extLst>
      <p:ext uri="{BB962C8B-B14F-4D97-AF65-F5344CB8AC3E}">
        <p14:creationId xmlns:p14="http://schemas.microsoft.com/office/powerpoint/2010/main" val="1906027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048000"/>
            <a:ext cx="6498158" cy="1724867"/>
          </a:xfrm>
        </p:spPr>
        <p:txBody>
          <a:bodyPr/>
          <a:lstStyle/>
          <a:p>
            <a:r>
              <a:rPr lang="en-US" sz="4800" b="1" dirty="0" smtClean="0"/>
              <a:t>Social and Economic Recovery and Sustainable Development</a:t>
            </a:r>
            <a:endParaRPr lang="en-US" dirty="0"/>
          </a:p>
        </p:txBody>
      </p:sp>
      <p:sp>
        <p:nvSpPr>
          <p:cNvPr id="3" name="Subtitle 2"/>
          <p:cNvSpPr>
            <a:spLocks noGrp="1"/>
          </p:cNvSpPr>
          <p:nvPr>
            <p:ph type="subTitle" idx="1"/>
          </p:nvPr>
        </p:nvSpPr>
        <p:spPr>
          <a:xfrm>
            <a:off x="1371600" y="3657600"/>
            <a:ext cx="6498159" cy="916641"/>
          </a:xfrm>
        </p:spPr>
        <p:txBody>
          <a:bodyPr/>
          <a:lstStyle/>
          <a:p>
            <a:endParaRPr lang="en-US" dirty="0"/>
          </a:p>
        </p:txBody>
      </p:sp>
      <p:sp>
        <p:nvSpPr>
          <p:cNvPr id="4" name="Date Placeholder 3"/>
          <p:cNvSpPr>
            <a:spLocks noGrp="1"/>
          </p:cNvSpPr>
          <p:nvPr>
            <p:ph type="dt" sz="half" idx="10"/>
          </p:nvPr>
        </p:nvSpPr>
        <p:spPr/>
        <p:txBody>
          <a:bodyPr/>
          <a:lstStyle/>
          <a:p>
            <a:fld id="{E27D24C5-0467-AA40-B1B8-D225CF329655}"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636604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52400" y="1752600"/>
            <a:ext cx="8154462" cy="510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a:spLocks noGrp="1"/>
          </p:cNvSpPr>
          <p:nvPr>
            <p:ph type="title"/>
          </p:nvPr>
        </p:nvSpPr>
        <p:spPr>
          <a:xfrm>
            <a:off x="1828800" y="152400"/>
            <a:ext cx="6400800" cy="1295400"/>
          </a:xfrm>
        </p:spPr>
        <p:txBody>
          <a:bodyPr>
            <a:normAutofit fontScale="90000"/>
          </a:bodyPr>
          <a:lstStyle/>
          <a:p>
            <a:pPr eaLnBrk="1" hangingPunct="1"/>
            <a:r>
              <a:rPr lang="en-PH" sz="2200" b="1" dirty="0">
                <a:solidFill>
                  <a:srgbClr val="C00000"/>
                </a:solidFill>
                <a:latin typeface="Arial" charset="0"/>
                <a:cs typeface="Arial" charset="0"/>
              </a:rPr>
              <a:t/>
            </a:r>
            <a:br>
              <a:rPr lang="en-PH" sz="2200" b="1" dirty="0">
                <a:solidFill>
                  <a:srgbClr val="C00000"/>
                </a:solidFill>
                <a:latin typeface="Arial" charset="0"/>
                <a:cs typeface="Arial" charset="0"/>
              </a:rPr>
            </a:br>
            <a:r>
              <a:rPr lang="en-PH" sz="3100" b="1" dirty="0" smtClean="0">
                <a:solidFill>
                  <a:srgbClr val="C00000"/>
                </a:solidFill>
                <a:latin typeface="Arial" charset="0"/>
                <a:cs typeface="Arial" charset="0"/>
              </a:rPr>
              <a:t>Genocide against the Tutsi - </a:t>
            </a:r>
            <a:r>
              <a:rPr lang="en-PH" sz="3100" b="1" i="0" dirty="0" smtClean="0">
                <a:solidFill>
                  <a:srgbClr val="C00000"/>
                </a:solidFill>
                <a:latin typeface="Calibri" charset="0"/>
              </a:rPr>
              <a:t>1,000,000</a:t>
            </a:r>
            <a:r>
              <a:rPr lang="en-PH" sz="3100" b="1" dirty="0">
                <a:solidFill>
                  <a:srgbClr val="C00000"/>
                </a:solidFill>
                <a:latin typeface="Calibri" charset="0"/>
              </a:rPr>
              <a:t> </a:t>
            </a:r>
            <a:r>
              <a:rPr lang="en-PH" sz="3100" b="1" dirty="0" smtClean="0">
                <a:solidFill>
                  <a:srgbClr val="C00000"/>
                </a:solidFill>
                <a:latin typeface="Calibri" charset="0"/>
              </a:rPr>
              <a:t>cruelly</a:t>
            </a:r>
            <a:r>
              <a:rPr lang="en-PH" sz="3100" b="1" i="0" dirty="0" smtClean="0">
                <a:solidFill>
                  <a:srgbClr val="C00000"/>
                </a:solidFill>
                <a:latin typeface="Calibri" charset="0"/>
              </a:rPr>
              <a:t> slaughtered, </a:t>
            </a:r>
            <a:br>
              <a:rPr lang="en-PH" sz="3100" b="1" i="0" dirty="0" smtClean="0">
                <a:solidFill>
                  <a:srgbClr val="C00000"/>
                </a:solidFill>
                <a:latin typeface="Calibri" charset="0"/>
              </a:rPr>
            </a:br>
            <a:r>
              <a:rPr lang="en-PH" sz="3100" b="1" i="0" dirty="0" smtClean="0">
                <a:solidFill>
                  <a:srgbClr val="C00000"/>
                </a:solidFill>
                <a:latin typeface="Calibri" charset="0"/>
              </a:rPr>
              <a:t>300,000 women raped in 100 days</a:t>
            </a:r>
            <a:endParaRPr lang="en-PH" sz="3100" b="1" i="0" dirty="0">
              <a:solidFill>
                <a:srgbClr val="C00000"/>
              </a:solidFill>
              <a:latin typeface="Calibri" charset="0"/>
            </a:endParaRPr>
          </a:p>
        </p:txBody>
      </p:sp>
      <p:sp>
        <p:nvSpPr>
          <p:cNvPr id="2" name="Date Placeholder 1"/>
          <p:cNvSpPr>
            <a:spLocks noGrp="1"/>
          </p:cNvSpPr>
          <p:nvPr>
            <p:ph type="dt" sz="half" idx="10"/>
          </p:nvPr>
        </p:nvSpPr>
        <p:spPr/>
        <p:txBody>
          <a:bodyPr/>
          <a:lstStyle/>
          <a:p>
            <a:fld id="{B097658C-2730-FC4E-9EBC-CC8F36A5D50C}"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4092311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84489389"/>
              </p:ext>
            </p:extLst>
          </p:nvPr>
        </p:nvGraphicFramePr>
        <p:xfrm>
          <a:off x="381000" y="-34925"/>
          <a:ext cx="8839200" cy="7100006"/>
        </p:xfrm>
        <a:graphic>
          <a:graphicData uri="http://schemas.openxmlformats.org/presentationml/2006/ole">
            <mc:AlternateContent xmlns:mc="http://schemas.openxmlformats.org/markup-compatibility/2006">
              <mc:Choice xmlns:v="urn:schemas-microsoft-com:vml" Requires="v">
                <p:oleObj spid="_x0000_s2072" name="Document" r:id="rId3" imgW="5486400" imgH="4406900" progId="Word.Document.12">
                  <p:embed/>
                </p:oleObj>
              </mc:Choice>
              <mc:Fallback>
                <p:oleObj name="Document" r:id="rId3" imgW="5486400" imgH="4406900" progId="Word.Document.12">
                  <p:embed/>
                  <p:pic>
                    <p:nvPicPr>
                      <p:cNvPr id="0" name=""/>
                      <p:cNvPicPr/>
                      <p:nvPr/>
                    </p:nvPicPr>
                    <p:blipFill>
                      <a:blip r:embed="rId4"/>
                      <a:stretch>
                        <a:fillRect/>
                      </a:stretch>
                    </p:blipFill>
                    <p:spPr>
                      <a:xfrm>
                        <a:off x="381000" y="-34925"/>
                        <a:ext cx="8839200" cy="7100006"/>
                      </a:xfrm>
                      <a:prstGeom prst="rect">
                        <a:avLst/>
                      </a:prstGeom>
                    </p:spPr>
                  </p:pic>
                </p:oleObj>
              </mc:Fallback>
            </mc:AlternateContent>
          </a:graphicData>
        </a:graphic>
      </p:graphicFrame>
    </p:spTree>
    <p:extLst>
      <p:ext uri="{BB962C8B-B14F-4D97-AF65-F5344CB8AC3E}">
        <p14:creationId xmlns:p14="http://schemas.microsoft.com/office/powerpoint/2010/main" val="1480364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630042553"/>
              </p:ext>
            </p:extLst>
          </p:nvPr>
        </p:nvGraphicFramePr>
        <p:xfrm>
          <a:off x="381000" y="23812"/>
          <a:ext cx="8458200" cy="6872288"/>
        </p:xfrm>
        <a:graphic>
          <a:graphicData uri="http://schemas.openxmlformats.org/presentationml/2006/ole">
            <mc:AlternateContent xmlns:mc="http://schemas.openxmlformats.org/markup-compatibility/2006">
              <mc:Choice xmlns:v="urn:schemas-microsoft-com:vml" Requires="v">
                <p:oleObj spid="_x0000_s3096" name="Document" r:id="rId3" imgW="5486400" imgH="4457700" progId="Word.Document.12">
                  <p:embed/>
                </p:oleObj>
              </mc:Choice>
              <mc:Fallback>
                <p:oleObj name="Document" r:id="rId3" imgW="5486400" imgH="4457700" progId="Word.Document.12">
                  <p:embed/>
                  <p:pic>
                    <p:nvPicPr>
                      <p:cNvPr id="0" name=""/>
                      <p:cNvPicPr/>
                      <p:nvPr/>
                    </p:nvPicPr>
                    <p:blipFill>
                      <a:blip r:embed="rId4"/>
                      <a:stretch>
                        <a:fillRect/>
                      </a:stretch>
                    </p:blipFill>
                    <p:spPr>
                      <a:xfrm>
                        <a:off x="381000" y="23812"/>
                        <a:ext cx="8458200" cy="6872288"/>
                      </a:xfrm>
                      <a:prstGeom prst="rect">
                        <a:avLst/>
                      </a:prstGeom>
                    </p:spPr>
                  </p:pic>
                </p:oleObj>
              </mc:Fallback>
            </mc:AlternateContent>
          </a:graphicData>
        </a:graphic>
      </p:graphicFrame>
    </p:spTree>
    <p:extLst>
      <p:ext uri="{BB962C8B-B14F-4D97-AF65-F5344CB8AC3E}">
        <p14:creationId xmlns:p14="http://schemas.microsoft.com/office/powerpoint/2010/main" val="1059442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9143999" cy="1336956"/>
          </a:xfrm>
        </p:spPr>
        <p:txBody>
          <a:bodyPr/>
          <a:lstStyle/>
          <a:p>
            <a:r>
              <a:rPr lang="en-US" b="1" dirty="0" smtClean="0"/>
              <a:t>Women’s Leadership in Social and Economic Recovery </a:t>
            </a:r>
            <a:endParaRPr lang="en-US" b="1" dirty="0"/>
          </a:p>
        </p:txBody>
      </p:sp>
      <p:sp>
        <p:nvSpPr>
          <p:cNvPr id="3" name="Content Placeholder 2"/>
          <p:cNvSpPr>
            <a:spLocks noGrp="1"/>
          </p:cNvSpPr>
          <p:nvPr>
            <p:ph idx="1"/>
          </p:nvPr>
        </p:nvSpPr>
        <p:spPr>
          <a:xfrm>
            <a:off x="533400" y="1828800"/>
            <a:ext cx="8042276" cy="4343400"/>
          </a:xfrm>
        </p:spPr>
        <p:txBody>
          <a:bodyPr/>
          <a:lstStyle/>
          <a:p>
            <a:r>
              <a:rPr lang="en-US" b="1" dirty="0" smtClean="0"/>
              <a:t>Gender-sensitive budgets in all agencies – how they will benefit women and children</a:t>
            </a:r>
          </a:p>
          <a:p>
            <a:r>
              <a:rPr lang="en-US" b="1" dirty="0" smtClean="0"/>
              <a:t>Women’s cooperatives – </a:t>
            </a:r>
            <a:r>
              <a:rPr lang="en-US" b="1" dirty="0" err="1" smtClean="0"/>
              <a:t>Gahaya</a:t>
            </a:r>
            <a:r>
              <a:rPr lang="en-US" b="1" dirty="0" smtClean="0"/>
              <a:t> Links employs </a:t>
            </a:r>
            <a:r>
              <a:rPr lang="en-US" b="1" dirty="0" smtClean="0"/>
              <a:t>over 5000 </a:t>
            </a:r>
            <a:r>
              <a:rPr lang="en-US" b="1" dirty="0" smtClean="0"/>
              <a:t>women in over 40 cooperatives and has annual revenues of </a:t>
            </a:r>
            <a:r>
              <a:rPr lang="en-US" b="1" dirty="0" smtClean="0"/>
              <a:t>over 500 </a:t>
            </a:r>
            <a:r>
              <a:rPr lang="en-US" b="1" dirty="0" smtClean="0"/>
              <a:t>million RWF</a:t>
            </a:r>
          </a:p>
          <a:p>
            <a:r>
              <a:rPr lang="en-US" b="1" dirty="0" smtClean="0"/>
              <a:t>“People never used to think that women were able business women or able business managers…we have proved that women can be, and perhaps and can even do better in business than men”</a:t>
            </a:r>
            <a:endParaRPr lang="en-US"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422181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b="1" dirty="0" smtClean="0"/>
              <a:t>Women’s Cooperatives</a:t>
            </a:r>
            <a:endParaRPr lang="en-AU" b="1" dirty="0"/>
          </a:p>
        </p:txBody>
      </p:sp>
      <p:sp>
        <p:nvSpPr>
          <p:cNvPr id="3" name="Content Placeholder 2"/>
          <p:cNvSpPr>
            <a:spLocks noGrp="1"/>
          </p:cNvSpPr>
          <p:nvPr>
            <p:ph idx="1"/>
          </p:nvPr>
        </p:nvSpPr>
        <p:spPr/>
        <p:txBody>
          <a:bodyPr/>
          <a:lstStyle/>
          <a:p>
            <a:endParaRPr lang="en-AU"/>
          </a:p>
        </p:txBody>
      </p:sp>
      <p:pic>
        <p:nvPicPr>
          <p:cNvPr id="1026" name="Picture 2" descr="C:\Users\Shirley Randell\Documents\aacurrent major projects\csw\2010\scranton\strong women\0004.jpg"/>
          <p:cNvPicPr>
            <a:picLocks noChangeAspect="1" noChangeArrowheads="1"/>
          </p:cNvPicPr>
          <p:nvPr/>
        </p:nvPicPr>
        <p:blipFill>
          <a:blip r:embed="rId2" cstate="print"/>
          <a:srcRect/>
          <a:stretch>
            <a:fillRect/>
          </a:stretch>
        </p:blipFill>
        <p:spPr bwMode="auto">
          <a:xfrm>
            <a:off x="1500166" y="1571612"/>
            <a:ext cx="6400800" cy="4572000"/>
          </a:xfrm>
          <a:prstGeom prst="rect">
            <a:avLst/>
          </a:prstGeom>
          <a:noFill/>
        </p:spPr>
      </p:pic>
    </p:spTree>
    <p:extLst>
      <p:ext uri="{BB962C8B-B14F-4D97-AF65-F5344CB8AC3E}">
        <p14:creationId xmlns:p14="http://schemas.microsoft.com/office/powerpoint/2010/main" val="33594423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726853" cy="6854156"/>
          </a:xfrm>
          <a:prstGeom prst="rect">
            <a:avLst/>
          </a:prstGeom>
        </p:spPr>
      </p:pic>
      <p:sp>
        <p:nvSpPr>
          <p:cNvPr id="2" name="Date Placeholder 1"/>
          <p:cNvSpPr>
            <a:spLocks noGrp="1"/>
          </p:cNvSpPr>
          <p:nvPr>
            <p:ph type="dt" sz="half" idx="10"/>
          </p:nvPr>
        </p:nvSpPr>
        <p:spPr/>
        <p:txBody>
          <a:bodyPr/>
          <a:lstStyle/>
          <a:p>
            <a:fld id="{11E4DA16-29D9-EB41-8C7D-F42798219D89}"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
        <p:nvSpPr>
          <p:cNvPr id="5" name="TextBox 4"/>
          <p:cNvSpPr txBox="1"/>
          <p:nvPr/>
        </p:nvSpPr>
        <p:spPr>
          <a:xfrm>
            <a:off x="1447800" y="6488668"/>
            <a:ext cx="6635688" cy="369332"/>
          </a:xfrm>
          <a:prstGeom prst="rect">
            <a:avLst/>
          </a:prstGeom>
          <a:noFill/>
        </p:spPr>
        <p:txBody>
          <a:bodyPr wrap="none" rtlCol="0">
            <a:spAutoFit/>
          </a:bodyPr>
          <a:lstStyle/>
          <a:p>
            <a:r>
              <a:rPr lang="en-US" dirty="0" smtClean="0"/>
              <a:t>Connections for Equity between Survivors and Perpetrators</a:t>
            </a:r>
            <a:endParaRPr lang="en-US" dirty="0"/>
          </a:p>
        </p:txBody>
      </p:sp>
    </p:spTree>
    <p:extLst>
      <p:ext uri="{BB962C8B-B14F-4D97-AF65-F5344CB8AC3E}">
        <p14:creationId xmlns:p14="http://schemas.microsoft.com/office/powerpoint/2010/main" val="5700362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on Education</a:t>
            </a:r>
            <a:endParaRPr lang="en-US" b="1" dirty="0"/>
          </a:p>
        </p:txBody>
      </p:sp>
      <p:sp>
        <p:nvSpPr>
          <p:cNvPr id="3" name="Content Placeholder 2"/>
          <p:cNvSpPr>
            <a:spLocks noGrp="1"/>
          </p:cNvSpPr>
          <p:nvPr>
            <p:ph idx="1"/>
          </p:nvPr>
        </p:nvSpPr>
        <p:spPr/>
        <p:txBody>
          <a:bodyPr/>
          <a:lstStyle/>
          <a:p>
            <a:r>
              <a:rPr lang="en-US" b="1" dirty="0" smtClean="0"/>
              <a:t>Rwanda </a:t>
            </a:r>
            <a:r>
              <a:rPr lang="en-US" b="1" dirty="0"/>
              <a:t>has surpassed the MDGs target of cutting the illiteracy rate by half by 2015 </a:t>
            </a:r>
            <a:endParaRPr lang="en-US" b="1" dirty="0" smtClean="0"/>
          </a:p>
          <a:p>
            <a:r>
              <a:rPr lang="en-US" b="1" dirty="0" smtClean="0"/>
              <a:t>Rwanda is </a:t>
            </a:r>
            <a:r>
              <a:rPr lang="en-US" b="1" dirty="0"/>
              <a:t>in top </a:t>
            </a:r>
            <a:r>
              <a:rPr lang="en-US" b="1" dirty="0" smtClean="0"/>
              <a:t>three </a:t>
            </a:r>
            <a:r>
              <a:rPr lang="en-US" b="1" dirty="0"/>
              <a:t>countries globally to achieve universal primary education goals. </a:t>
            </a:r>
            <a:endParaRPr lang="en-US" b="1" dirty="0" smtClean="0"/>
          </a:p>
          <a:p>
            <a:r>
              <a:rPr lang="en-US" b="1" dirty="0" smtClean="0"/>
              <a:t>Policies on Early Childhood Education and Technical and Vocational Education and Training</a:t>
            </a:r>
          </a:p>
          <a:p>
            <a:r>
              <a:rPr lang="en-US" b="1" dirty="0" smtClean="0"/>
              <a:t>First Lady’s Imbuto Foundation rewards high achieving girls and encourages them to go on to science studies</a:t>
            </a:r>
          </a:p>
          <a:p>
            <a:endParaRPr lang="en-US"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dirty="0" smtClean="0"/>
              <a:t>SRIA Rwanda Ltd </a:t>
            </a:r>
            <a:endParaRPr lang="en-US" dirty="0"/>
          </a:p>
        </p:txBody>
      </p:sp>
    </p:spTree>
    <p:extLst>
      <p:ext uri="{BB962C8B-B14F-4D97-AF65-F5344CB8AC3E}">
        <p14:creationId xmlns:p14="http://schemas.microsoft.com/office/powerpoint/2010/main" val="1175878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3102429"/>
            <a:ext cx="5257800" cy="3755571"/>
          </a:xfrm>
          <a:prstGeom prst="rect">
            <a:avLst/>
          </a:prstGeom>
        </p:spPr>
      </p:pic>
      <p:pic>
        <p:nvPicPr>
          <p:cNvPr id="5" name="Picture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289"/>
            <a:ext cx="5624163" cy="3505200"/>
          </a:xfrm>
          <a:prstGeom prst="rect">
            <a:avLst/>
          </a:prstGeom>
        </p:spPr>
      </p:pic>
    </p:spTree>
    <p:extLst>
      <p:ext uri="{BB962C8B-B14F-4D97-AF65-F5344CB8AC3E}">
        <p14:creationId xmlns:p14="http://schemas.microsoft.com/office/powerpoint/2010/main" val="32072431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336956"/>
          </a:xfrm>
        </p:spPr>
        <p:txBody>
          <a:bodyPr/>
          <a:lstStyle/>
          <a:p>
            <a:r>
              <a:rPr lang="en-US" sz="3600" b="1" dirty="0" smtClean="0"/>
              <a:t>Leadership developed by </a:t>
            </a:r>
            <a:r>
              <a:rPr lang="en-US" sz="3600" b="1" dirty="0" smtClean="0"/>
              <a:t>Participation in </a:t>
            </a:r>
            <a:r>
              <a:rPr lang="en-US" sz="3600" b="1" dirty="0" smtClean="0"/>
              <a:t>Academic </a:t>
            </a:r>
            <a:r>
              <a:rPr lang="en-US" sz="3600" b="1" dirty="0" smtClean="0"/>
              <a:t>Institutions</a:t>
            </a:r>
            <a:endParaRPr lang="en-US" sz="3600" b="1" dirty="0"/>
          </a:p>
        </p:txBody>
      </p:sp>
      <p:sp>
        <p:nvSpPr>
          <p:cNvPr id="3" name="Content Placeholder 2"/>
          <p:cNvSpPr>
            <a:spLocks noGrp="1"/>
          </p:cNvSpPr>
          <p:nvPr>
            <p:ph idx="1"/>
          </p:nvPr>
        </p:nvSpPr>
        <p:spPr>
          <a:xfrm>
            <a:off x="609600" y="1828800"/>
            <a:ext cx="8042276" cy="4343400"/>
          </a:xfrm>
        </p:spPr>
        <p:txBody>
          <a:bodyPr/>
          <a:lstStyle/>
          <a:p>
            <a:r>
              <a:rPr lang="en-US" b="1" dirty="0" smtClean="0"/>
              <a:t>Both within Rwanda and overseas</a:t>
            </a:r>
          </a:p>
          <a:p>
            <a:r>
              <a:rPr lang="en-US" b="1" dirty="0" smtClean="0"/>
              <a:t>Rwanda </a:t>
            </a:r>
            <a:r>
              <a:rPr lang="en-US" b="1" dirty="0" smtClean="0"/>
              <a:t>Association of University Women</a:t>
            </a:r>
          </a:p>
          <a:p>
            <a:r>
              <a:rPr lang="en-US" b="1" dirty="0" smtClean="0"/>
              <a:t>Centre for Gender, Culture and Development</a:t>
            </a:r>
          </a:p>
          <a:p>
            <a:r>
              <a:rPr lang="en-US" b="1" dirty="0" smtClean="0"/>
              <a:t>Changes have come about by increasing the number of educated women in decision making in Rwanda</a:t>
            </a:r>
          </a:p>
          <a:p>
            <a:r>
              <a:rPr lang="en-GB" b="1" dirty="0"/>
              <a:t>Creating opportunities for women and girls through education and mentorship</a:t>
            </a:r>
            <a:r>
              <a:rPr lang="en-GB" dirty="0"/>
              <a:t> </a:t>
            </a:r>
          </a:p>
          <a:p>
            <a:endParaRPr lang="en-US" dirty="0" smtClean="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9114126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hirley Randell\Pictures\latest\uganda\rwa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quarter" idx="10"/>
          </p:nvPr>
        </p:nvSpPr>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CE5580B-2F69-A742-A7BD-DED15CDA7E36}" type="datetime1">
              <a:rPr lang="en-US" sz="1400">
                <a:latin typeface="Arial" charset="0"/>
              </a:rPr>
              <a:pPr/>
              <a:t>4/13/16</a:t>
            </a:fld>
            <a:endParaRPr lang="en-US" sz="1400">
              <a:latin typeface="Arial" charset="0"/>
            </a:endParaRPr>
          </a:p>
        </p:txBody>
      </p:sp>
      <p:sp>
        <p:nvSpPr>
          <p:cNvPr id="4" name="Slide Number Placeholder 3"/>
          <p:cNvSpPr>
            <a:spLocks noGrp="1"/>
          </p:cNvSpPr>
          <p:nvPr>
            <p:ph type="sldNum" sz="quarter" idx="12"/>
          </p:nvPr>
        </p:nvSpPr>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1A009690-3D66-434C-AB09-2E08EB1055E4}" type="slidenum">
              <a:rPr lang="en-US" sz="1400">
                <a:latin typeface="Arial" charset="0"/>
              </a:rPr>
              <a:pPr/>
              <a:t>38</a:t>
            </a:fld>
            <a:endParaRPr lang="en-US" sz="1400">
              <a:latin typeface="Arial" charset="0"/>
            </a:endParaRPr>
          </a:p>
        </p:txBody>
      </p:sp>
      <p:sp>
        <p:nvSpPr>
          <p:cNvPr id="5" name="Footer Placeholder 4"/>
          <p:cNvSpPr>
            <a:spLocks noGrp="1"/>
          </p:cNvSpPr>
          <p:nvPr>
            <p:ph type="ftr" sz="quarter" idx="11"/>
          </p:nvPr>
        </p:nvSpPr>
        <p:spPr/>
        <p:txBody>
          <a:bodyPr/>
          <a:lstStyle/>
          <a:p>
            <a:pPr>
              <a:defRPr/>
            </a:pPr>
            <a:endParaRPr lang="en-US" dirty="0"/>
          </a:p>
        </p:txBody>
      </p:sp>
      <p:sp>
        <p:nvSpPr>
          <p:cNvPr id="17414" name="TextBox 5"/>
          <p:cNvSpPr txBox="1">
            <a:spLocks noChangeArrowheads="1"/>
          </p:cNvSpPr>
          <p:nvPr/>
        </p:nvSpPr>
        <p:spPr bwMode="auto">
          <a:xfrm>
            <a:off x="1000125" y="285750"/>
            <a:ext cx="8143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AU">
                <a:solidFill>
                  <a:schemeClr val="bg1"/>
                </a:solidFill>
              </a:rPr>
              <a:t>Members of the Rwanda Association of University Women</a:t>
            </a:r>
          </a:p>
        </p:txBody>
      </p:sp>
      <p:grpSp>
        <p:nvGrpSpPr>
          <p:cNvPr id="17415" name="Group 3"/>
          <p:cNvGrpSpPr>
            <a:grpSpLocks/>
          </p:cNvGrpSpPr>
          <p:nvPr/>
        </p:nvGrpSpPr>
        <p:grpSpPr bwMode="auto">
          <a:xfrm>
            <a:off x="0" y="0"/>
            <a:ext cx="1028700" cy="1028700"/>
            <a:chOff x="1417" y="517"/>
            <a:chExt cx="6120" cy="5760"/>
          </a:xfrm>
        </p:grpSpPr>
        <p:pic>
          <p:nvPicPr>
            <p:cNvPr id="17416" name="Picture 4" descr="logo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 y="517"/>
              <a:ext cx="6120" cy="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7" name="Oval 5"/>
            <p:cNvSpPr>
              <a:spLocks noChangeArrowheads="1"/>
            </p:cNvSpPr>
            <p:nvPr/>
          </p:nvSpPr>
          <p:spPr bwMode="auto">
            <a:xfrm>
              <a:off x="2593" y="1634"/>
              <a:ext cx="3915" cy="3685"/>
            </a:xfrm>
            <a:prstGeom prst="ellipse">
              <a:avLst/>
            </a:prstGeom>
            <a:noFill/>
            <a:ln w="9525">
              <a:solidFill>
                <a:srgbClr val="00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AU"/>
            </a:p>
          </p:txBody>
        </p:sp>
      </p:grpSp>
    </p:spTree>
    <p:extLst>
      <p:ext uri="{BB962C8B-B14F-4D97-AF65-F5344CB8AC3E}">
        <p14:creationId xmlns:p14="http://schemas.microsoft.com/office/powerpoint/2010/main" val="286591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730624"/>
          </a:xfrm>
        </p:spPr>
        <p:txBody>
          <a:bodyPr/>
          <a:lstStyle/>
          <a:p>
            <a:r>
              <a:rPr lang="en-US" sz="3600" b="1" dirty="0" smtClean="0"/>
              <a:t>Breaking the Silence on Menstruation</a:t>
            </a:r>
            <a:endParaRPr lang="en-US" sz="3600"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dirty="0"/>
          </a:p>
        </p:txBody>
      </p:sp>
      <p:sp>
        <p:nvSpPr>
          <p:cNvPr id="5" name="Footer Placeholder 4"/>
          <p:cNvSpPr>
            <a:spLocks noGrp="1"/>
          </p:cNvSpPr>
          <p:nvPr>
            <p:ph type="ftr" sz="quarter" idx="11"/>
          </p:nvPr>
        </p:nvSpPr>
        <p:spPr/>
        <p:txBody>
          <a:bodyPr/>
          <a:lstStyle/>
          <a:p>
            <a:r>
              <a:rPr lang="en-US" dirty="0" smtClean="0"/>
              <a:t>SRIA Rwanda Ltd </a:t>
            </a:r>
            <a:endParaRPr lang="en-US" dirty="0"/>
          </a:p>
        </p:txBody>
      </p:sp>
      <p:pic>
        <p:nvPicPr>
          <p:cNvPr id="7" name="Content Placeholder 6" descr="Rauw menstruation campaign 1.jpeg"/>
          <p:cNvPicPr>
            <a:picLocks noGrp="1" noChangeAspect="1"/>
          </p:cNvPicPr>
          <p:nvPr>
            <p:ph idx="1"/>
          </p:nvPr>
        </p:nvPicPr>
        <p:blipFill>
          <a:blip r:embed="rId2">
            <a:extLst>
              <a:ext uri="{28A0092B-C50C-407E-A947-70E740481C1C}">
                <a14:useLocalDpi xmlns:a14="http://schemas.microsoft.com/office/drawing/2010/main" val="0"/>
              </a:ext>
            </a:extLst>
          </a:blip>
          <a:srcRect t="19480" b="19480"/>
          <a:stretch>
            <a:fillRect/>
          </a:stretch>
        </p:blipFill>
        <p:spPr/>
      </p:pic>
    </p:spTree>
    <p:extLst>
      <p:ext uri="{BB962C8B-B14F-4D97-AF65-F5344CB8AC3E}">
        <p14:creationId xmlns:p14="http://schemas.microsoft.com/office/powerpoint/2010/main" val="1274250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p:cNvPicPr>
            <a:picLocks noChangeAspect="1"/>
          </p:cNvPicPr>
          <p:nvPr/>
        </p:nvPicPr>
        <p:blipFill>
          <a:blip r:embed="rId2"/>
          <a:stretch>
            <a:fillRect/>
          </a:stretch>
        </p:blipFill>
        <p:spPr>
          <a:xfrm>
            <a:off x="381000" y="36285"/>
            <a:ext cx="8686800" cy="7032171"/>
          </a:xfrm>
          <a:prstGeom prst="rect">
            <a:avLst/>
          </a:prstGeom>
        </p:spPr>
      </p:pic>
    </p:spTree>
    <p:extLst>
      <p:ext uri="{BB962C8B-B14F-4D97-AF65-F5344CB8AC3E}">
        <p14:creationId xmlns:p14="http://schemas.microsoft.com/office/powerpoint/2010/main" val="13658526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Colloquium on Women in Leadership in Higher Education </a:t>
            </a:r>
            <a:endParaRPr lang="en-US" sz="4000" b="1" dirty="0"/>
          </a:p>
        </p:txBody>
      </p:sp>
      <p:pic>
        <p:nvPicPr>
          <p:cNvPr id="6" name="Content Placeholder 5" descr="colloquium group.jpeg"/>
          <p:cNvPicPr>
            <a:picLocks noGrp="1" noChangeAspect="1"/>
          </p:cNvPicPr>
          <p:nvPr>
            <p:ph idx="1"/>
          </p:nvPr>
        </p:nvPicPr>
        <p:blipFill>
          <a:blip r:embed="rId2" cstate="print">
            <a:extLst>
              <a:ext uri="{28A0092B-C50C-407E-A947-70E740481C1C}">
                <a14:useLocalDpi xmlns:a14="http://schemas.microsoft.com/office/drawing/2010/main" val="0"/>
              </a:ext>
            </a:extLst>
          </a:blip>
          <a:srcRect t="13995" b="13995"/>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297336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Centre for Gender, Culture and Development</a:t>
            </a:r>
            <a:endParaRPr lang="en-US" b="1" dirty="0"/>
          </a:p>
        </p:txBody>
      </p:sp>
      <p:pic>
        <p:nvPicPr>
          <p:cNvPr id="6" name="Content Placeholder 5" descr="FT CGS With Professor Chia Li Centre for Gender .JPG"/>
          <p:cNvPicPr>
            <a:picLocks noGrp="1" noChangeAspect="1"/>
          </p:cNvPicPr>
          <p:nvPr>
            <p:ph idx="1"/>
          </p:nvPr>
        </p:nvPicPr>
        <p:blipFill>
          <a:blip r:embed="rId2" cstate="print">
            <a:extLst>
              <a:ext uri="{28A0092B-C50C-407E-A947-70E740481C1C}">
                <a14:useLocalDpi xmlns:a14="http://schemas.microsoft.com/office/drawing/2010/main" val="0"/>
              </a:ext>
            </a:extLst>
          </a:blip>
          <a:srcRect t="22996" b="22996"/>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667569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first CGCDgraduates celebrating in Founding Director Shirleys garden.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 y="1295400"/>
            <a:ext cx="9160607" cy="5490981"/>
          </a:xfrm>
          <a:prstGeom prst="rect">
            <a:avLst/>
          </a:prstGeom>
        </p:spPr>
      </p:pic>
      <p:sp>
        <p:nvSpPr>
          <p:cNvPr id="5" name="TextBox 4"/>
          <p:cNvSpPr txBox="1"/>
          <p:nvPr/>
        </p:nvSpPr>
        <p:spPr>
          <a:xfrm>
            <a:off x="14021" y="76200"/>
            <a:ext cx="9144000" cy="1200329"/>
          </a:xfrm>
          <a:prstGeom prst="rect">
            <a:avLst/>
          </a:prstGeom>
          <a:noFill/>
        </p:spPr>
        <p:txBody>
          <a:bodyPr wrap="square" rtlCol="0">
            <a:spAutoFit/>
          </a:bodyPr>
          <a:lstStyle/>
          <a:p>
            <a:r>
              <a:rPr lang="en-US" sz="3600" b="1" dirty="0" smtClean="0"/>
              <a:t>Master of Gender and Development</a:t>
            </a:r>
          </a:p>
          <a:p>
            <a:r>
              <a:rPr lang="en-US" sz="3600" b="1" dirty="0" smtClean="0"/>
              <a:t>                   2011/12 Graduates</a:t>
            </a:r>
            <a:endParaRPr lang="en-US" sz="3600" b="1" dirty="0"/>
          </a:p>
        </p:txBody>
      </p:sp>
    </p:spTree>
    <p:extLst>
      <p:ext uri="{BB962C8B-B14F-4D97-AF65-F5344CB8AC3E}">
        <p14:creationId xmlns:p14="http://schemas.microsoft.com/office/powerpoint/2010/main" val="1411207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oda gasinzigw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82" y="0"/>
            <a:ext cx="4357942" cy="5998028"/>
          </a:xfrm>
          <a:prstGeom prst="rect">
            <a:avLst/>
          </a:prstGeom>
        </p:spPr>
      </p:pic>
      <p:sp>
        <p:nvSpPr>
          <p:cNvPr id="5" name="TextBox 4"/>
          <p:cNvSpPr txBox="1"/>
          <p:nvPr/>
        </p:nvSpPr>
        <p:spPr>
          <a:xfrm>
            <a:off x="4419600" y="1295400"/>
            <a:ext cx="4790945" cy="2308324"/>
          </a:xfrm>
          <a:prstGeom prst="rect">
            <a:avLst/>
          </a:prstGeom>
          <a:noFill/>
        </p:spPr>
        <p:txBody>
          <a:bodyPr wrap="none" rtlCol="0">
            <a:spAutoFit/>
          </a:bodyPr>
          <a:lstStyle/>
          <a:p>
            <a:r>
              <a:rPr lang="en-US" dirty="0" smtClean="0"/>
              <a:t>Hon Oda </a:t>
            </a:r>
            <a:r>
              <a:rPr lang="en-US" dirty="0" err="1" smtClean="0"/>
              <a:t>Gasinzigwa</a:t>
            </a:r>
            <a:r>
              <a:rPr lang="en-US" dirty="0" smtClean="0"/>
              <a:t> MGD</a:t>
            </a:r>
          </a:p>
          <a:p>
            <a:endParaRPr lang="en-US" dirty="0"/>
          </a:p>
          <a:p>
            <a:r>
              <a:rPr lang="en-US" dirty="0" smtClean="0"/>
              <a:t>President National Council of Women</a:t>
            </a:r>
          </a:p>
          <a:p>
            <a:endParaRPr lang="en-US" dirty="0"/>
          </a:p>
          <a:p>
            <a:r>
              <a:rPr lang="en-US" dirty="0" smtClean="0"/>
              <a:t>First Chief Gender Monitor</a:t>
            </a:r>
          </a:p>
          <a:p>
            <a:r>
              <a:rPr lang="en-US" dirty="0" smtClean="0"/>
              <a:t>Gender Monitoring Office</a:t>
            </a:r>
          </a:p>
          <a:p>
            <a:endParaRPr lang="en-US" dirty="0"/>
          </a:p>
          <a:p>
            <a:r>
              <a:rPr lang="en-US" dirty="0" smtClean="0"/>
              <a:t>Minister for Gender and Family Promotion </a:t>
            </a:r>
            <a:endParaRPr lang="en-US" dirty="0"/>
          </a:p>
        </p:txBody>
      </p:sp>
    </p:spTree>
    <p:extLst>
      <p:ext uri="{BB962C8B-B14F-4D97-AF65-F5344CB8AC3E}">
        <p14:creationId xmlns:p14="http://schemas.microsoft.com/office/powerpoint/2010/main" val="1604522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angelina_muganz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59200"/>
            <a:ext cx="6773865" cy="6113000"/>
          </a:xfrm>
          <a:prstGeom prst="rect">
            <a:avLst/>
          </a:prstGeom>
        </p:spPr>
      </p:pic>
      <p:sp>
        <p:nvSpPr>
          <p:cNvPr id="5" name="TextBox 4"/>
          <p:cNvSpPr txBox="1"/>
          <p:nvPr/>
        </p:nvSpPr>
        <p:spPr>
          <a:xfrm>
            <a:off x="0" y="1905000"/>
            <a:ext cx="2362200" cy="4801315"/>
          </a:xfrm>
          <a:prstGeom prst="rect">
            <a:avLst/>
          </a:prstGeom>
          <a:noFill/>
        </p:spPr>
        <p:txBody>
          <a:bodyPr wrap="square" rtlCol="0">
            <a:spAutoFit/>
          </a:bodyPr>
          <a:lstStyle/>
          <a:p>
            <a:r>
              <a:rPr lang="en-US" smtClean="0"/>
              <a:t>Angelina Muganza MGD</a:t>
            </a:r>
            <a:endParaRPr lang="en-US" dirty="0" smtClean="0"/>
          </a:p>
          <a:p>
            <a:endParaRPr lang="en-US" dirty="0"/>
          </a:p>
          <a:p>
            <a:r>
              <a:rPr lang="en-US" dirty="0" smtClean="0"/>
              <a:t>Executive Secretary </a:t>
            </a:r>
          </a:p>
          <a:p>
            <a:r>
              <a:rPr lang="en-US" dirty="0" smtClean="0"/>
              <a:t>Public Service Commission </a:t>
            </a:r>
          </a:p>
          <a:p>
            <a:endParaRPr lang="en-US" dirty="0"/>
          </a:p>
          <a:p>
            <a:r>
              <a:rPr lang="en-US" dirty="0" smtClean="0"/>
              <a:t>formerly</a:t>
            </a:r>
          </a:p>
          <a:p>
            <a:endParaRPr lang="en-US" dirty="0"/>
          </a:p>
          <a:p>
            <a:r>
              <a:rPr lang="en-US" dirty="0" smtClean="0"/>
              <a:t>Second Minister for </a:t>
            </a:r>
          </a:p>
          <a:p>
            <a:r>
              <a:rPr lang="en-US" dirty="0" smtClean="0"/>
              <a:t>Gender and Family</a:t>
            </a:r>
          </a:p>
          <a:p>
            <a:r>
              <a:rPr lang="en-US" dirty="0" smtClean="0"/>
              <a:t>Promotion  1997- </a:t>
            </a:r>
          </a:p>
          <a:p>
            <a:endParaRPr lang="en-US" dirty="0"/>
          </a:p>
          <a:p>
            <a:r>
              <a:rPr lang="en-US" dirty="0" smtClean="0"/>
              <a:t>Minister for Labour</a:t>
            </a:r>
          </a:p>
          <a:p>
            <a:r>
              <a:rPr lang="en-US" dirty="0" smtClean="0"/>
              <a:t>2006-2011 </a:t>
            </a:r>
          </a:p>
          <a:p>
            <a:endParaRPr lang="en-US" dirty="0"/>
          </a:p>
          <a:p>
            <a:endParaRPr lang="en-US" dirty="0"/>
          </a:p>
        </p:txBody>
      </p:sp>
    </p:spTree>
    <p:extLst>
      <p:ext uri="{BB962C8B-B14F-4D97-AF65-F5344CB8AC3E}">
        <p14:creationId xmlns:p14="http://schemas.microsoft.com/office/powerpoint/2010/main" val="359833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on Health</a:t>
            </a:r>
            <a:endParaRPr lang="en-US" b="1" dirty="0"/>
          </a:p>
        </p:txBody>
      </p:sp>
      <p:sp>
        <p:nvSpPr>
          <p:cNvPr id="3" name="Content Placeholder 2"/>
          <p:cNvSpPr>
            <a:spLocks noGrp="1"/>
          </p:cNvSpPr>
          <p:nvPr>
            <p:ph idx="1"/>
          </p:nvPr>
        </p:nvSpPr>
        <p:spPr/>
        <p:txBody>
          <a:bodyPr>
            <a:normAutofit fontScale="92500"/>
          </a:bodyPr>
          <a:lstStyle/>
          <a:p>
            <a:r>
              <a:rPr lang="en-US" b="1" dirty="0" smtClean="0"/>
              <a:t>Rwanda </a:t>
            </a:r>
            <a:r>
              <a:rPr lang="en-US" b="1" dirty="0"/>
              <a:t>is the first low-income country </a:t>
            </a:r>
            <a:r>
              <a:rPr lang="en-US" b="1" dirty="0" smtClean="0"/>
              <a:t>in the world to </a:t>
            </a:r>
            <a:r>
              <a:rPr lang="en-US" b="1" dirty="0"/>
              <a:t>provide free universal access for the HPV vaccine for adolescent </a:t>
            </a:r>
            <a:r>
              <a:rPr lang="en-US" b="1" dirty="0" smtClean="0"/>
              <a:t>girls </a:t>
            </a:r>
            <a:endParaRPr lang="en-US" dirty="0"/>
          </a:p>
          <a:p>
            <a:r>
              <a:rPr lang="en-US" b="1" dirty="0"/>
              <a:t>The country is on track for meeting the MDG 4 target. The proportion of children receiving all basic vaccinations by 1 year of age has reached 90.0</a:t>
            </a:r>
            <a:r>
              <a:rPr lang="en-US" b="1" dirty="0" smtClean="0"/>
              <a:t>% </a:t>
            </a:r>
            <a:endParaRPr lang="en-US" b="1" dirty="0"/>
          </a:p>
          <a:p>
            <a:r>
              <a:rPr lang="en-US" b="1" dirty="0" smtClean="0"/>
              <a:t>The </a:t>
            </a:r>
            <a:r>
              <a:rPr lang="en-US" b="1" dirty="0"/>
              <a:t>increased use of modern innovative mobile </a:t>
            </a:r>
            <a:r>
              <a:rPr lang="en-US" b="1" dirty="0" smtClean="0"/>
              <a:t>technologies, </a:t>
            </a:r>
            <a:r>
              <a:rPr lang="en-US" b="1" dirty="0"/>
              <a:t>including rapid SMS for emergency labour and tracking the Maternal and Child health continuum of care have resulted in considerable decrease of maternal and infant mortality rates. </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376392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on Health</a:t>
            </a:r>
            <a:endParaRPr lang="en-US" b="1" dirty="0"/>
          </a:p>
        </p:txBody>
      </p:sp>
      <p:sp>
        <p:nvSpPr>
          <p:cNvPr id="3" name="Content Placeholder 2"/>
          <p:cNvSpPr>
            <a:spLocks noGrp="1"/>
          </p:cNvSpPr>
          <p:nvPr>
            <p:ph idx="1"/>
          </p:nvPr>
        </p:nvSpPr>
        <p:spPr>
          <a:xfrm>
            <a:off x="549275" y="1600201"/>
            <a:ext cx="8042276" cy="5257799"/>
          </a:xfrm>
        </p:spPr>
        <p:txBody>
          <a:bodyPr/>
          <a:lstStyle/>
          <a:p>
            <a:r>
              <a:rPr lang="en-US" b="1" dirty="0" smtClean="0"/>
              <a:t>Unprecedented </a:t>
            </a:r>
            <a:r>
              <a:rPr lang="en-US" b="1" dirty="0"/>
              <a:t>reduction in fertility rates between 2005 and </a:t>
            </a:r>
            <a:r>
              <a:rPr lang="en-US" b="1" dirty="0" smtClean="0"/>
              <a:t>2010</a:t>
            </a:r>
          </a:p>
          <a:p>
            <a:pPr marL="0" indent="0">
              <a:buNone/>
            </a:pPr>
            <a:r>
              <a:rPr lang="en-US" b="1" dirty="0" smtClean="0"/>
              <a:t>- 6.1 children per woman in 2005, 4.1 in 2010</a:t>
            </a:r>
          </a:p>
          <a:p>
            <a:r>
              <a:rPr lang="en-US" b="1" dirty="0" smtClean="0"/>
              <a:t> Infant mortality rates</a:t>
            </a:r>
          </a:p>
          <a:p>
            <a:pPr marL="0" indent="0">
              <a:buNone/>
            </a:pPr>
            <a:r>
              <a:rPr lang="en-US" b="1" dirty="0" smtClean="0"/>
              <a:t>- 8.6 deaths per 1000 live births in 50 in 2010</a:t>
            </a:r>
          </a:p>
          <a:p>
            <a:r>
              <a:rPr lang="en-US" b="1" dirty="0" smtClean="0"/>
              <a:t>Maternal mortality rates</a:t>
            </a:r>
            <a:endParaRPr lang="en-US" b="1" dirty="0"/>
          </a:p>
          <a:p>
            <a:pPr marL="0" indent="0">
              <a:buNone/>
            </a:pPr>
            <a:r>
              <a:rPr lang="en-US" b="1" dirty="0" smtClean="0"/>
              <a:t>-1070 deaths per 100,000 in 2005, 476 in 2010</a:t>
            </a:r>
          </a:p>
          <a:p>
            <a:pPr marL="0" indent="0">
              <a:buNone/>
            </a:pPr>
            <a:r>
              <a:rPr lang="en-US" b="1" dirty="0" smtClean="0"/>
              <a:t>98.3% of adolescent girls know at least one method of contraception</a:t>
            </a:r>
            <a:endParaRPr lang="en-US" b="1" dirty="0"/>
          </a:p>
        </p:txBody>
      </p:sp>
      <p:sp>
        <p:nvSpPr>
          <p:cNvPr id="4" name="Date Placeholder 3"/>
          <p:cNvSpPr>
            <a:spLocks noGrp="1"/>
          </p:cNvSpPr>
          <p:nvPr>
            <p:ph type="dt" sz="half" idx="10"/>
          </p:nvPr>
        </p:nvSpPr>
        <p:spPr>
          <a:xfrm>
            <a:off x="5867400" y="6492875"/>
            <a:ext cx="2133600" cy="365125"/>
          </a:xfrm>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a:xfrm>
            <a:off x="228600" y="6492875"/>
            <a:ext cx="4840941" cy="365125"/>
          </a:xfrm>
        </p:spPr>
        <p:txBody>
          <a:bodyPr/>
          <a:lstStyle/>
          <a:p>
            <a:r>
              <a:rPr lang="en-US" dirty="0" smtClean="0"/>
              <a:t>SRIA Rwanda Ltd </a:t>
            </a:r>
            <a:endParaRPr lang="en-US" dirty="0"/>
          </a:p>
        </p:txBody>
      </p:sp>
    </p:spTree>
    <p:extLst>
      <p:ext uri="{BB962C8B-B14F-4D97-AF65-F5344CB8AC3E}">
        <p14:creationId xmlns:p14="http://schemas.microsoft.com/office/powerpoint/2010/main" val="1352196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2" y="-26021"/>
            <a:ext cx="4932958" cy="3282659"/>
          </a:xfrm>
          <a:prstGeom prst="rect">
            <a:avLst/>
          </a:prstGeom>
        </p:spPr>
      </p:pic>
      <p:pic>
        <p:nvPicPr>
          <p:cNvPr id="5" name="Picture 4" descr="rwanda_healthca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000" y="2603576"/>
            <a:ext cx="6350000" cy="4241800"/>
          </a:xfrm>
          <a:prstGeom prst="rect">
            <a:avLst/>
          </a:prstGeom>
        </p:spPr>
      </p:pic>
    </p:spTree>
    <p:extLst>
      <p:ext uri="{BB962C8B-B14F-4D97-AF65-F5344CB8AC3E}">
        <p14:creationId xmlns:p14="http://schemas.microsoft.com/office/powerpoint/2010/main" val="316927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Women</a:t>
            </a:r>
            <a:r>
              <a:rPr lang="en-US" b="1" dirty="0"/>
              <a:t> </a:t>
            </a:r>
            <a:r>
              <a:rPr lang="en-US" b="1" dirty="0" smtClean="0"/>
              <a:t>and Political Participation</a:t>
            </a:r>
            <a:endParaRPr lang="en-US" b="1" dirty="0"/>
          </a:p>
        </p:txBody>
      </p:sp>
      <p:sp>
        <p:nvSpPr>
          <p:cNvPr id="3" name="Content Placeholder 2"/>
          <p:cNvSpPr>
            <a:spLocks noGrp="1"/>
          </p:cNvSpPr>
          <p:nvPr>
            <p:ph idx="1"/>
          </p:nvPr>
        </p:nvSpPr>
        <p:spPr>
          <a:xfrm>
            <a:off x="533400" y="1752600"/>
            <a:ext cx="8042276" cy="4343400"/>
          </a:xfrm>
        </p:spPr>
        <p:txBody>
          <a:bodyPr>
            <a:normAutofit fontScale="92500" lnSpcReduction="10000"/>
          </a:bodyPr>
          <a:lstStyle/>
          <a:p>
            <a:r>
              <a:rPr lang="en-US" b="1" dirty="0" smtClean="0"/>
              <a:t>Women’s political leadership begins in women’s group at cell level through sector, district, province to nation</a:t>
            </a:r>
          </a:p>
          <a:p>
            <a:r>
              <a:rPr lang="en-US" b="1" dirty="0" smtClean="0"/>
              <a:t>Rwandan </a:t>
            </a:r>
            <a:r>
              <a:rPr lang="en-US" b="1" dirty="0" smtClean="0"/>
              <a:t>Women’s Parliamentary Forum</a:t>
            </a:r>
          </a:p>
          <a:p>
            <a:r>
              <a:rPr lang="en-US" b="1" dirty="0" smtClean="0"/>
              <a:t>Unity Club </a:t>
            </a:r>
          </a:p>
          <a:p>
            <a:r>
              <a:rPr lang="en-US" b="1" dirty="0" smtClean="0"/>
              <a:t>Take action to ensure that new members are mentored and capacity is built </a:t>
            </a:r>
          </a:p>
          <a:p>
            <a:r>
              <a:rPr lang="en-US" b="1" dirty="0" smtClean="0"/>
              <a:t>Women </a:t>
            </a:r>
            <a:r>
              <a:rPr lang="en-US" b="1" dirty="0"/>
              <a:t>in parliament influence not only the political agenda, but also the way women and men are perceived in </a:t>
            </a:r>
            <a:r>
              <a:rPr lang="en-US" b="1" dirty="0" smtClean="0"/>
              <a:t>society</a:t>
            </a:r>
            <a:r>
              <a:rPr lang="en-US" b="1" dirty="0"/>
              <a:t/>
            </a:r>
            <a:br>
              <a:rPr lang="en-US" b="1" dirty="0"/>
            </a:br>
            <a:endParaRPr lang="en-US"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81516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Macintosh HD:Users:mamy2:Desktop:current conferences and speeches:photos for presentations:new women parliamentarians 2013.jpg"/>
          <p:cNvPicPr/>
          <p:nvPr/>
        </p:nvPicPr>
        <p:blipFill>
          <a:blip r:embed="rId2">
            <a:extLst>
              <a:ext uri="{28A0092B-C50C-407E-A947-70E740481C1C}">
                <a14:useLocalDpi xmlns:a14="http://schemas.microsoft.com/office/drawing/2010/main"/>
              </a:ext>
            </a:extLst>
          </a:blip>
          <a:srcRect/>
          <a:stretch>
            <a:fillRect/>
          </a:stretch>
        </p:blipFill>
        <p:spPr bwMode="auto">
          <a:xfrm>
            <a:off x="0" y="0"/>
            <a:ext cx="9067800" cy="6400800"/>
          </a:xfrm>
          <a:prstGeom prst="rect">
            <a:avLst/>
          </a:prstGeom>
          <a:noFill/>
          <a:ln>
            <a:noFill/>
          </a:ln>
        </p:spPr>
      </p:pic>
      <p:sp>
        <p:nvSpPr>
          <p:cNvPr id="5" name="TextBox 4"/>
          <p:cNvSpPr txBox="1"/>
          <p:nvPr/>
        </p:nvSpPr>
        <p:spPr>
          <a:xfrm>
            <a:off x="2057400" y="6457677"/>
            <a:ext cx="5668965" cy="369332"/>
          </a:xfrm>
          <a:prstGeom prst="rect">
            <a:avLst/>
          </a:prstGeom>
          <a:noFill/>
        </p:spPr>
        <p:txBody>
          <a:bodyPr wrap="none" rtlCol="0">
            <a:spAutoFit/>
          </a:bodyPr>
          <a:lstStyle/>
          <a:p>
            <a:r>
              <a:rPr lang="en-US" dirty="0" smtClean="0"/>
              <a:t>Rwandan Women Parliamentarians, 2013 Election</a:t>
            </a:r>
            <a:endParaRPr lang="en-US" dirty="0"/>
          </a:p>
        </p:txBody>
      </p:sp>
    </p:spTree>
    <p:extLst>
      <p:ext uri="{BB962C8B-B14F-4D97-AF65-F5344CB8AC3E}">
        <p14:creationId xmlns:p14="http://schemas.microsoft.com/office/powerpoint/2010/main" val="1763601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5619750" cy="914400"/>
          </a:xfrm>
        </p:spPr>
        <p:txBody>
          <a:bodyPr/>
          <a:lstStyle/>
          <a:p>
            <a:r>
              <a:rPr lang="en-US" b="1" dirty="0" smtClean="0"/>
              <a:t>After Genocide</a:t>
            </a:r>
            <a:endParaRPr lang="en-US" b="1" dirty="0"/>
          </a:p>
        </p:txBody>
      </p:sp>
      <p:sp>
        <p:nvSpPr>
          <p:cNvPr id="3" name="Content Placeholder 2"/>
          <p:cNvSpPr>
            <a:spLocks noGrp="1"/>
          </p:cNvSpPr>
          <p:nvPr>
            <p:ph idx="1"/>
          </p:nvPr>
        </p:nvSpPr>
        <p:spPr>
          <a:xfrm>
            <a:off x="304800" y="1447800"/>
            <a:ext cx="8382000" cy="4525963"/>
          </a:xfrm>
        </p:spPr>
        <p:txBody>
          <a:bodyPr>
            <a:normAutofit fontScale="92500" lnSpcReduction="10000"/>
          </a:bodyPr>
          <a:lstStyle/>
          <a:p>
            <a:pPr marL="0" indent="0">
              <a:buNone/>
            </a:pPr>
            <a:endParaRPr lang="en-US" dirty="0" smtClean="0"/>
          </a:p>
          <a:p>
            <a:pPr lvl="1"/>
            <a:r>
              <a:rPr lang="en-US" sz="2800" b="1" dirty="0">
                <a:solidFill>
                  <a:srgbClr val="000090"/>
                </a:solidFill>
              </a:rPr>
              <a:t>W</a:t>
            </a:r>
            <a:r>
              <a:rPr lang="en-US" sz="2800" b="1" dirty="0" smtClean="0">
                <a:solidFill>
                  <a:srgbClr val="000090"/>
                </a:solidFill>
              </a:rPr>
              <a:t>omen’s associations restarted their activities and many new groups and networks were created </a:t>
            </a:r>
          </a:p>
          <a:p>
            <a:pPr lvl="1"/>
            <a:r>
              <a:rPr lang="en-US" sz="2800" b="1" dirty="0" smtClean="0">
                <a:solidFill>
                  <a:srgbClr val="000090"/>
                </a:solidFill>
              </a:rPr>
              <a:t>Rwandan women initially made up over 70% of the population – men killed, imprisoned, fled</a:t>
            </a:r>
          </a:p>
          <a:p>
            <a:pPr lvl="1"/>
            <a:r>
              <a:rPr lang="en-US" sz="2800" b="1" dirty="0" smtClean="0">
                <a:solidFill>
                  <a:srgbClr val="000090"/>
                </a:solidFill>
              </a:rPr>
              <a:t>Ordinary women assumed leadership in the household, community and government</a:t>
            </a:r>
          </a:p>
          <a:p>
            <a:pPr lvl="1"/>
            <a:r>
              <a:rPr lang="en-US" sz="2800" b="1" dirty="0">
                <a:solidFill>
                  <a:srgbClr val="000090"/>
                </a:solidFill>
              </a:rPr>
              <a:t>W</a:t>
            </a:r>
            <a:r>
              <a:rPr lang="en-US" sz="2800" b="1" dirty="0" smtClean="0">
                <a:solidFill>
                  <a:srgbClr val="000090"/>
                </a:solidFill>
              </a:rPr>
              <a:t>omen from both sides of the conflict made a remarkable contribution to reconstruction, peace and reconciliation process </a:t>
            </a:r>
          </a:p>
          <a:p>
            <a:endParaRPr lang="en-US" sz="2400" dirty="0"/>
          </a:p>
        </p:txBody>
      </p:sp>
      <p:sp>
        <p:nvSpPr>
          <p:cNvPr id="4" name="Date Placeholder 3"/>
          <p:cNvSpPr>
            <a:spLocks noGrp="1"/>
          </p:cNvSpPr>
          <p:nvPr>
            <p:ph type="dt" sz="half" idx="10"/>
          </p:nvPr>
        </p:nvSpPr>
        <p:spPr/>
        <p:txBody>
          <a:bodyPr/>
          <a:lstStyle/>
          <a:p>
            <a:fld id="{2524C062-D36B-2148-846B-C85123127D17}"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41188993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14"/>
            <a:ext cx="8042276" cy="1336956"/>
          </a:xfrm>
        </p:spPr>
        <p:txBody>
          <a:bodyPr/>
          <a:lstStyle/>
          <a:p>
            <a:r>
              <a:rPr lang="en-GB" sz="3200" dirty="0"/>
              <a:t> </a:t>
            </a:r>
            <a:r>
              <a:rPr lang="en-AU" sz="3200" dirty="0"/>
              <a:t/>
            </a:r>
            <a:br>
              <a:rPr lang="en-AU" sz="3200" dirty="0"/>
            </a:br>
            <a:r>
              <a:rPr lang="en-AU" sz="3200" dirty="0"/>
              <a:t/>
            </a:r>
            <a:br>
              <a:rPr lang="en-AU" sz="3200" dirty="0"/>
            </a:br>
            <a:r>
              <a:rPr lang="en-GB" sz="3200" b="1" dirty="0"/>
              <a:t> </a:t>
            </a:r>
            <a:r>
              <a:rPr lang="en-AU" sz="3200" b="1" dirty="0"/>
              <a:t/>
            </a:r>
            <a:br>
              <a:rPr lang="en-AU" sz="3200" b="1" dirty="0"/>
            </a:br>
            <a:r>
              <a:rPr lang="en-US" sz="3200" b="1" dirty="0"/>
              <a:t>Hon J. </a:t>
            </a:r>
            <a:r>
              <a:rPr lang="en-GB" sz="3200" b="1" dirty="0" err="1"/>
              <a:t>Kasengwa</a:t>
            </a:r>
            <a:r>
              <a:rPr lang="en-GB" sz="3200" b="1" dirty="0"/>
              <a:t>, MP Rwanda, Vice President, Pan-African Parliament</a:t>
            </a:r>
            <a:r>
              <a:rPr lang="en-AU" sz="3200" b="1" dirty="0"/>
              <a:t> </a:t>
            </a:r>
            <a:endParaRPr lang="en-US" sz="3200" b="1" dirty="0"/>
          </a:p>
        </p:txBody>
      </p:sp>
      <p:sp>
        <p:nvSpPr>
          <p:cNvPr id="3" name="Content Placeholder 2"/>
          <p:cNvSpPr>
            <a:spLocks noGrp="1"/>
          </p:cNvSpPr>
          <p:nvPr>
            <p:ph idx="1"/>
          </p:nvPr>
        </p:nvSpPr>
        <p:spPr/>
        <p:txBody>
          <a:bodyPr>
            <a:noAutofit/>
          </a:bodyPr>
          <a:lstStyle/>
          <a:p>
            <a:r>
              <a:rPr lang="en-US" sz="3200" b="1" i="1" dirty="0"/>
              <a:t>It is true that gender equality in political participation goes beyond just numbers, but numbers must be there in the first </a:t>
            </a:r>
            <a:r>
              <a:rPr lang="en-US" sz="3200" b="1" i="1" dirty="0" smtClean="0"/>
              <a:t>place, </a:t>
            </a:r>
            <a:r>
              <a:rPr lang="en-US" sz="3200" b="1" i="1" dirty="0"/>
              <a:t>then these numbers must be </a:t>
            </a:r>
            <a:r>
              <a:rPr lang="en-US" sz="3200" b="1" i="1" dirty="0" smtClean="0"/>
              <a:t>modeled </a:t>
            </a:r>
            <a:r>
              <a:rPr lang="en-US" sz="3200" b="1" i="1" dirty="0"/>
              <a:t>into </a:t>
            </a:r>
            <a:r>
              <a:rPr lang="en-US" sz="3200" b="1" i="1" dirty="0" smtClean="0"/>
              <a:t>effective, </a:t>
            </a:r>
            <a:r>
              <a:rPr lang="en-US" sz="3200" b="1" i="1" dirty="0"/>
              <a:t>able resources to be used to secure gender equality in political </a:t>
            </a:r>
            <a:r>
              <a:rPr lang="en-US" sz="3200" b="1" i="1" dirty="0" smtClean="0"/>
              <a:t>participation, </a:t>
            </a:r>
            <a:r>
              <a:rPr lang="en-US" sz="3200" b="1" i="1" dirty="0"/>
              <a:t>including influencing and shaping political will of all the stakeholders, to gender equality.</a:t>
            </a:r>
            <a:endParaRPr lang="en-US" sz="3200"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439753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p:cNvPicPr>
            <a:picLocks noChangeAspect="1"/>
          </p:cNvPicPr>
          <p:nvPr/>
        </p:nvPicPr>
        <p:blipFill>
          <a:blip r:embed="rId2"/>
          <a:stretch>
            <a:fillRect/>
          </a:stretch>
        </p:blipFill>
        <p:spPr>
          <a:xfrm>
            <a:off x="101600" y="76200"/>
            <a:ext cx="9042400" cy="6781800"/>
          </a:xfrm>
          <a:prstGeom prst="rect">
            <a:avLst/>
          </a:prstGeom>
        </p:spPr>
      </p:pic>
    </p:spTree>
    <p:extLst>
      <p:ext uri="{BB962C8B-B14F-4D97-AF65-F5344CB8AC3E}">
        <p14:creationId xmlns:p14="http://schemas.microsoft.com/office/powerpoint/2010/main" val="22770929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p:cNvPicPr/>
          <p:nvPr/>
        </p:nvPicPr>
        <p:blipFill>
          <a:blip r:embed="rId2">
            <a:extLst>
              <a:ext uri="{28A0092B-C50C-407E-A947-70E740481C1C}">
                <a14:useLocalDpi xmlns:a14="http://schemas.microsoft.com/office/drawing/2010/main"/>
              </a:ext>
            </a:extLst>
          </a:blip>
          <a:srcRect/>
          <a:stretch>
            <a:fillRect/>
          </a:stretch>
        </p:blipFill>
        <p:spPr bwMode="auto">
          <a:xfrm>
            <a:off x="152400" y="381000"/>
            <a:ext cx="8991600" cy="6019800"/>
          </a:xfrm>
          <a:prstGeom prst="rect">
            <a:avLst/>
          </a:prstGeom>
          <a:noFill/>
          <a:ln>
            <a:noFill/>
          </a:ln>
        </p:spPr>
      </p:pic>
    </p:spTree>
    <p:extLst>
      <p:ext uri="{BB962C8B-B14F-4D97-AF65-F5344CB8AC3E}">
        <p14:creationId xmlns:p14="http://schemas.microsoft.com/office/powerpoint/2010/main" val="94194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067799" cy="4191000"/>
          </a:xfrm>
          <a:prstGeom prst="rect">
            <a:avLst/>
          </a:prstGeom>
          <a:noFill/>
          <a:ln>
            <a:noFill/>
          </a:ln>
        </p:spPr>
      </p:pic>
      <p:sp>
        <p:nvSpPr>
          <p:cNvPr id="5" name="TextBox 4"/>
          <p:cNvSpPr txBox="1"/>
          <p:nvPr/>
        </p:nvSpPr>
        <p:spPr>
          <a:xfrm>
            <a:off x="0" y="4800600"/>
            <a:ext cx="9067800" cy="1569660"/>
          </a:xfrm>
          <a:prstGeom prst="rect">
            <a:avLst/>
          </a:prstGeom>
          <a:noFill/>
        </p:spPr>
        <p:txBody>
          <a:bodyPr wrap="square" rtlCol="0">
            <a:spAutoFit/>
          </a:bodyPr>
          <a:lstStyle/>
          <a:p>
            <a:r>
              <a:rPr lang="en-US" sz="2400" b="1" dirty="0" err="1"/>
              <a:t>Donatille</a:t>
            </a:r>
            <a:r>
              <a:rPr lang="en-US" sz="2400" b="1" dirty="0"/>
              <a:t> </a:t>
            </a:r>
            <a:r>
              <a:rPr lang="en-US" sz="2400" b="1" dirty="0" err="1"/>
              <a:t>Mukabalisa</a:t>
            </a:r>
            <a:r>
              <a:rPr lang="en-US" sz="2400" dirty="0"/>
              <a:t>, </a:t>
            </a:r>
            <a:r>
              <a:rPr lang="en-US" sz="2400" dirty="0" smtClean="0"/>
              <a:t>Speaker; </a:t>
            </a:r>
            <a:r>
              <a:rPr lang="en-US" sz="2400" b="1" dirty="0" smtClean="0"/>
              <a:t>Jeanne </a:t>
            </a:r>
            <a:r>
              <a:rPr lang="en-US" sz="2400" b="1" dirty="0" err="1"/>
              <a:t>d’Arc</a:t>
            </a:r>
            <a:r>
              <a:rPr lang="en-US" sz="2400" b="1" dirty="0"/>
              <a:t> </a:t>
            </a:r>
            <a:r>
              <a:rPr lang="en-US" sz="2400" b="1" dirty="0" err="1"/>
              <a:t>Uwimanimpaye</a:t>
            </a:r>
            <a:r>
              <a:rPr lang="en-US" sz="2400" dirty="0" smtClean="0"/>
              <a:t>, deputy </a:t>
            </a:r>
            <a:r>
              <a:rPr lang="en-US" sz="2400" dirty="0"/>
              <a:t>speaker in charge of legal affairs and control of government </a:t>
            </a:r>
            <a:r>
              <a:rPr lang="en-US" sz="2400" dirty="0" smtClean="0"/>
              <a:t>activities; </a:t>
            </a:r>
            <a:r>
              <a:rPr lang="en-US" sz="2400" b="1" dirty="0" smtClean="0"/>
              <a:t>Abbas </a:t>
            </a:r>
            <a:r>
              <a:rPr lang="en-US" sz="2400" b="1" dirty="0" err="1"/>
              <a:t>Mukama</a:t>
            </a:r>
            <a:r>
              <a:rPr lang="en-US" sz="2400" dirty="0"/>
              <a:t>, deputy speaker in charge of finance and administration</a:t>
            </a:r>
            <a:r>
              <a:rPr lang="en-AU" sz="2400" dirty="0"/>
              <a:t> </a:t>
            </a:r>
            <a:endParaRPr lang="en-US" sz="2400" dirty="0"/>
          </a:p>
        </p:txBody>
      </p:sp>
    </p:spTree>
    <p:extLst>
      <p:ext uri="{BB962C8B-B14F-4D97-AF65-F5344CB8AC3E}">
        <p14:creationId xmlns:p14="http://schemas.microsoft.com/office/powerpoint/2010/main" val="3480699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louise foreign affai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326" y="0"/>
            <a:ext cx="5317674" cy="6961320"/>
          </a:xfrm>
          <a:prstGeom prst="rect">
            <a:avLst/>
          </a:prstGeom>
        </p:spPr>
      </p:pic>
      <p:sp>
        <p:nvSpPr>
          <p:cNvPr id="6" name="TextBox 5"/>
          <p:cNvSpPr txBox="1"/>
          <p:nvPr/>
        </p:nvSpPr>
        <p:spPr>
          <a:xfrm>
            <a:off x="457200" y="2362200"/>
            <a:ext cx="3193828" cy="1754327"/>
          </a:xfrm>
          <a:prstGeom prst="rect">
            <a:avLst/>
          </a:prstGeom>
          <a:noFill/>
        </p:spPr>
        <p:txBody>
          <a:bodyPr wrap="none" rtlCol="0">
            <a:spAutoFit/>
          </a:bodyPr>
          <a:lstStyle/>
          <a:p>
            <a:r>
              <a:rPr lang="en-US" b="1" dirty="0"/>
              <a:t>Hon Louise </a:t>
            </a:r>
            <a:r>
              <a:rPr lang="en-US" b="1" dirty="0" smtClean="0"/>
              <a:t>Mushikiwabo</a:t>
            </a:r>
          </a:p>
          <a:p>
            <a:endParaRPr lang="en-US" b="1" dirty="0" smtClean="0"/>
          </a:p>
          <a:p>
            <a:r>
              <a:rPr lang="en-US" b="1" dirty="0" smtClean="0"/>
              <a:t>Minister for Foreign Affairs</a:t>
            </a:r>
          </a:p>
          <a:p>
            <a:r>
              <a:rPr lang="en-US" b="1" dirty="0" smtClean="0"/>
              <a:t>and Trade</a:t>
            </a:r>
          </a:p>
          <a:p>
            <a:endParaRPr lang="en-US" b="1" dirty="0"/>
          </a:p>
          <a:p>
            <a:r>
              <a:rPr lang="en-US" b="1" dirty="0" smtClean="0"/>
              <a:t>President Security Council </a:t>
            </a:r>
            <a:endParaRPr lang="en-US" b="1" dirty="0"/>
          </a:p>
        </p:txBody>
      </p:sp>
    </p:spTree>
    <p:extLst>
      <p:ext uri="{BB962C8B-B14F-4D97-AF65-F5344CB8AC3E}">
        <p14:creationId xmlns:p14="http://schemas.microsoft.com/office/powerpoint/2010/main" val="16456074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32749" cy="1143000"/>
          </a:xfrm>
        </p:spPr>
        <p:txBody>
          <a:bodyPr>
            <a:normAutofit fontScale="90000"/>
          </a:bodyPr>
          <a:lstStyle/>
          <a:p>
            <a:r>
              <a:rPr lang="en-US" b="1" dirty="0" smtClean="0"/>
              <a:t>Women in </a:t>
            </a:r>
            <a:br>
              <a:rPr lang="en-US" b="1" dirty="0" smtClean="0"/>
            </a:br>
            <a:r>
              <a:rPr lang="en-US" b="1" dirty="0" smtClean="0"/>
              <a:t>Decision-Making </a:t>
            </a:r>
            <a:r>
              <a:rPr lang="en-US" b="1" dirty="0"/>
              <a:t>B</a:t>
            </a:r>
            <a:r>
              <a:rPr lang="en-US" b="1" dirty="0" smtClean="0"/>
              <a:t>odies</a:t>
            </a:r>
            <a:endParaRPr lang="en-US" b="1" dirty="0"/>
          </a:p>
        </p:txBody>
      </p:sp>
      <p:sp>
        <p:nvSpPr>
          <p:cNvPr id="3" name="Content Placeholder 2"/>
          <p:cNvSpPr>
            <a:spLocks noGrp="1"/>
          </p:cNvSpPr>
          <p:nvPr>
            <p:ph idx="1"/>
          </p:nvPr>
        </p:nvSpPr>
        <p:spPr>
          <a:xfrm>
            <a:off x="533400" y="1676400"/>
            <a:ext cx="8229600" cy="4953000"/>
          </a:xfrm>
        </p:spPr>
        <p:txBody>
          <a:bodyPr>
            <a:normAutofit/>
          </a:bodyPr>
          <a:lstStyle/>
          <a:p>
            <a:pPr lvl="1"/>
            <a:r>
              <a:rPr lang="en-US" sz="3200" b="1" dirty="0" smtClean="0">
                <a:solidFill>
                  <a:srgbClr val="000090"/>
                </a:solidFill>
              </a:rPr>
              <a:t>64% of Deputies are women – Rwanda is the only country in the world where women are a majority of Parliament</a:t>
            </a:r>
          </a:p>
          <a:p>
            <a:pPr lvl="1"/>
            <a:r>
              <a:rPr lang="en-US" sz="3200" b="1" dirty="0" smtClean="0">
                <a:solidFill>
                  <a:srgbClr val="000090"/>
                </a:solidFill>
              </a:rPr>
              <a:t>37% of Senators </a:t>
            </a:r>
          </a:p>
          <a:p>
            <a:pPr lvl="1"/>
            <a:r>
              <a:rPr lang="en-US" sz="3200" b="1" dirty="0" smtClean="0">
                <a:solidFill>
                  <a:srgbClr val="000090"/>
                </a:solidFill>
              </a:rPr>
              <a:t>40% of Ministers</a:t>
            </a:r>
          </a:p>
          <a:p>
            <a:pPr lvl="1"/>
            <a:r>
              <a:rPr lang="en-US" sz="3200" b="1" dirty="0" smtClean="0">
                <a:solidFill>
                  <a:srgbClr val="000090"/>
                </a:solidFill>
              </a:rPr>
              <a:t>40% of Judges in the Supreme Court </a:t>
            </a:r>
          </a:p>
          <a:p>
            <a:pPr lvl="1"/>
            <a:r>
              <a:rPr lang="en-US" sz="3200" b="1" dirty="0" smtClean="0">
                <a:solidFill>
                  <a:srgbClr val="000090"/>
                </a:solidFill>
              </a:rPr>
              <a:t>40% of </a:t>
            </a:r>
            <a:r>
              <a:rPr lang="en-US" sz="3200" b="1" dirty="0">
                <a:solidFill>
                  <a:srgbClr val="000090"/>
                </a:solidFill>
              </a:rPr>
              <a:t>P</a:t>
            </a:r>
            <a:r>
              <a:rPr lang="en-US" sz="3200" b="1" dirty="0" smtClean="0">
                <a:solidFill>
                  <a:srgbClr val="000090"/>
                </a:solidFill>
              </a:rPr>
              <a:t>rovincial Governors</a:t>
            </a:r>
          </a:p>
          <a:p>
            <a:pPr lvl="1"/>
            <a:r>
              <a:rPr lang="en-US" sz="3200" b="1" dirty="0" smtClean="0">
                <a:solidFill>
                  <a:srgbClr val="000090"/>
                </a:solidFill>
              </a:rPr>
              <a:t>38% of District </a:t>
            </a:r>
            <a:r>
              <a:rPr lang="en-US" sz="3200" b="1" dirty="0" err="1" smtClean="0">
                <a:solidFill>
                  <a:srgbClr val="000090"/>
                </a:solidFill>
              </a:rPr>
              <a:t>Councillors</a:t>
            </a:r>
            <a:endParaRPr lang="en-US" sz="3200" b="1" dirty="0" smtClean="0">
              <a:solidFill>
                <a:srgbClr val="000090"/>
              </a:solidFill>
            </a:endParaRPr>
          </a:p>
          <a:p>
            <a:endParaRPr lang="en-US" dirty="0" smtClean="0"/>
          </a:p>
          <a:p>
            <a:endParaRPr lang="en-US" dirty="0"/>
          </a:p>
        </p:txBody>
      </p:sp>
      <p:sp>
        <p:nvSpPr>
          <p:cNvPr id="4" name="Date Placeholder 3"/>
          <p:cNvSpPr>
            <a:spLocks noGrp="1"/>
          </p:cNvSpPr>
          <p:nvPr>
            <p:ph type="dt" sz="half" idx="10"/>
          </p:nvPr>
        </p:nvSpPr>
        <p:spPr/>
        <p:txBody>
          <a:bodyPr/>
          <a:lstStyle/>
          <a:p>
            <a:fld id="{F1BBC3E5-E15D-FA45-B922-87622A4FA937}"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31336451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Institutional Mechanisms for the Advancement of Women </a:t>
            </a:r>
            <a:endParaRPr lang="en-US" sz="4000" b="1" dirty="0"/>
          </a:p>
        </p:txBody>
      </p:sp>
      <p:sp>
        <p:nvSpPr>
          <p:cNvPr id="3" name="Content Placeholder 2"/>
          <p:cNvSpPr>
            <a:spLocks noGrp="1"/>
          </p:cNvSpPr>
          <p:nvPr>
            <p:ph idx="1"/>
          </p:nvPr>
        </p:nvSpPr>
        <p:spPr>
          <a:xfrm>
            <a:off x="549275" y="1600200"/>
            <a:ext cx="8042276" cy="5257799"/>
          </a:xfrm>
        </p:spPr>
        <p:txBody>
          <a:bodyPr>
            <a:normAutofit/>
          </a:bodyPr>
          <a:lstStyle/>
          <a:p>
            <a:r>
              <a:rPr lang="en-US" b="1" dirty="0" smtClean="0"/>
              <a:t>Ministry of Gender and Family Promotion  </a:t>
            </a:r>
            <a:r>
              <a:rPr lang="en-US" dirty="0" smtClean="0"/>
              <a:t>– coordinates and advocates for the formulation of gender equality laws, policies and programs</a:t>
            </a:r>
          </a:p>
          <a:p>
            <a:r>
              <a:rPr lang="en-US" b="1" dirty="0" smtClean="0"/>
              <a:t>National Women’s Council </a:t>
            </a:r>
            <a:r>
              <a:rPr lang="en-US" dirty="0" smtClean="0"/>
              <a:t>– </a:t>
            </a:r>
            <a:r>
              <a:rPr lang="en-US" dirty="0" err="1"/>
              <a:t>o</a:t>
            </a:r>
            <a:r>
              <a:rPr lang="en-US" dirty="0" err="1" smtClean="0"/>
              <a:t>rganises</a:t>
            </a:r>
            <a:r>
              <a:rPr lang="en-US" dirty="0" smtClean="0"/>
              <a:t>, </a:t>
            </a:r>
            <a:r>
              <a:rPr lang="en-US" dirty="0" err="1" smtClean="0"/>
              <a:t>mobilises</a:t>
            </a:r>
            <a:r>
              <a:rPr lang="en-US" dirty="0" smtClean="0"/>
              <a:t> and advocates for women’s participation in national development</a:t>
            </a:r>
          </a:p>
          <a:p>
            <a:r>
              <a:rPr lang="en-US" b="1" dirty="0" smtClean="0"/>
              <a:t>Gender Monitoring Office </a:t>
            </a:r>
            <a:r>
              <a:rPr lang="en-US" dirty="0" smtClean="0"/>
              <a:t>– monitors the respect of gender equality, GBV prevention and response and promotes gender accountability</a:t>
            </a:r>
          </a:p>
          <a:p>
            <a:r>
              <a:rPr lang="en-US" b="1" dirty="0" smtClean="0"/>
              <a:t>Rwanda Women’s Parliamentary Forum </a:t>
            </a:r>
            <a:r>
              <a:rPr lang="en-US" dirty="0" smtClean="0"/>
              <a:t>(FFRP) – oversees and advocates for the enactment of gender-sensitive laws</a:t>
            </a:r>
            <a:endParaRPr lang="en-US"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4577827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Impact on Anti-Corruption</a:t>
            </a:r>
            <a:endParaRPr lang="en-US" b="1" dirty="0"/>
          </a:p>
        </p:txBody>
      </p:sp>
      <p:sp>
        <p:nvSpPr>
          <p:cNvPr id="3" name="Content Placeholder 2"/>
          <p:cNvSpPr>
            <a:spLocks noGrp="1"/>
          </p:cNvSpPr>
          <p:nvPr>
            <p:ph idx="1"/>
          </p:nvPr>
        </p:nvSpPr>
        <p:spPr/>
        <p:txBody>
          <a:bodyPr>
            <a:normAutofit lnSpcReduction="10000"/>
          </a:bodyPr>
          <a:lstStyle/>
          <a:p>
            <a:r>
              <a:rPr lang="en-US" b="1" dirty="0" smtClean="0"/>
              <a:t>Anti-corruption entrenched in society like gender</a:t>
            </a:r>
          </a:p>
          <a:p>
            <a:r>
              <a:rPr lang="en-US" b="1" dirty="0" smtClean="0"/>
              <a:t>In 2014 Rwanda least corrupt country in the East  African Region</a:t>
            </a:r>
          </a:p>
          <a:p>
            <a:r>
              <a:rPr lang="en-US" b="1" dirty="0" smtClean="0"/>
              <a:t>Fourth least corrupt country in Africa</a:t>
            </a:r>
          </a:p>
          <a:p>
            <a:r>
              <a:rPr lang="en-US" b="1" dirty="0" smtClean="0"/>
              <a:t>Among the top 50 best performing countries of 177 surveyed globally by Transparency Int.</a:t>
            </a:r>
          </a:p>
          <a:p>
            <a:r>
              <a:rPr lang="en-US" b="1" dirty="0" smtClean="0"/>
              <a:t>Women hold significant roles- Chief Justice, Ombudsman, Gacaca courts, Judiciary, Supreme and Commercial Courts</a:t>
            </a:r>
          </a:p>
          <a:p>
            <a:endParaRPr lang="en-US" dirty="0" smtClean="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201981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b="1" dirty="0" smtClean="0"/>
              <a:t>Political participation through  Women’s Networks</a:t>
            </a:r>
            <a:endParaRPr lang="en-US" b="1" dirty="0"/>
          </a:p>
        </p:txBody>
      </p:sp>
      <p:sp>
        <p:nvSpPr>
          <p:cNvPr id="3" name="Content Placeholder 2"/>
          <p:cNvSpPr>
            <a:spLocks noGrp="1"/>
          </p:cNvSpPr>
          <p:nvPr>
            <p:ph idx="1"/>
          </p:nvPr>
        </p:nvSpPr>
        <p:spPr>
          <a:xfrm>
            <a:off x="533400" y="1905000"/>
            <a:ext cx="8042276" cy="4343400"/>
          </a:xfrm>
        </p:spPr>
        <p:txBody>
          <a:bodyPr>
            <a:normAutofit lnSpcReduction="10000"/>
          </a:bodyPr>
          <a:lstStyle/>
          <a:p>
            <a:pPr marL="0" indent="0">
              <a:lnSpc>
                <a:spcPct val="60000"/>
              </a:lnSpc>
              <a:buNone/>
            </a:pPr>
            <a:r>
              <a:rPr lang="en-US" dirty="0" smtClean="0"/>
              <a:t>	</a:t>
            </a:r>
            <a:r>
              <a:rPr lang="en-US" b="1" dirty="0" smtClean="0"/>
              <a:t>- National </a:t>
            </a:r>
            <a:r>
              <a:rPr lang="en-US" b="1" dirty="0"/>
              <a:t>Council of Women</a:t>
            </a:r>
          </a:p>
          <a:p>
            <a:pPr marL="0" indent="0">
              <a:lnSpc>
                <a:spcPct val="60000"/>
              </a:lnSpc>
              <a:buNone/>
            </a:pPr>
            <a:r>
              <a:rPr lang="en-US" b="1" dirty="0"/>
              <a:t>	- </a:t>
            </a:r>
            <a:r>
              <a:rPr lang="en-US" b="1" dirty="0" smtClean="0"/>
              <a:t>National Rural Women’s Network</a:t>
            </a:r>
          </a:p>
          <a:p>
            <a:pPr marL="0" indent="0">
              <a:lnSpc>
                <a:spcPct val="60000"/>
              </a:lnSpc>
              <a:buNone/>
            </a:pPr>
            <a:r>
              <a:rPr lang="en-US" b="1" dirty="0"/>
              <a:t>	</a:t>
            </a:r>
            <a:r>
              <a:rPr lang="en-US" b="1" dirty="0" smtClean="0"/>
              <a:t>- Profemmes </a:t>
            </a:r>
            <a:r>
              <a:rPr lang="en-US" b="1" dirty="0"/>
              <a:t>Twese Hamwe</a:t>
            </a:r>
          </a:p>
          <a:p>
            <a:pPr marL="0" indent="0">
              <a:lnSpc>
                <a:spcPct val="60000"/>
              </a:lnSpc>
              <a:buNone/>
            </a:pPr>
            <a:r>
              <a:rPr lang="en-US" b="1" dirty="0"/>
              <a:t>	- Women’s Chamber of Commerce</a:t>
            </a:r>
          </a:p>
          <a:p>
            <a:pPr marL="0" indent="0">
              <a:lnSpc>
                <a:spcPct val="60000"/>
              </a:lnSpc>
              <a:buNone/>
            </a:pPr>
            <a:r>
              <a:rPr lang="en-US" b="1" dirty="0"/>
              <a:t>	- YW for Impact</a:t>
            </a:r>
          </a:p>
          <a:p>
            <a:r>
              <a:rPr lang="en-US" b="1" dirty="0" smtClean="0"/>
              <a:t>Change has come about by increasing the number of women in decision making and the economy in Rwanda </a:t>
            </a:r>
          </a:p>
          <a:p>
            <a:r>
              <a:rPr lang="en-US" b="1" dirty="0"/>
              <a:t>Involving women’s grassroots movements in all gender initiatives</a:t>
            </a:r>
            <a:r>
              <a:rPr lang="en-US" dirty="0"/>
              <a:t> </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578586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National Council of Women</a:t>
            </a:r>
            <a:endParaRPr lang="en-US" b="1" dirty="0"/>
          </a:p>
        </p:txBody>
      </p:sp>
      <p:pic>
        <p:nvPicPr>
          <p:cNvPr id="6" name="Content Placeholder 5" descr="Minister Oda, President, Beatrice.jpg"/>
          <p:cNvPicPr>
            <a:picLocks noGrp="1" noChangeAspect="1"/>
          </p:cNvPicPr>
          <p:nvPr>
            <p:ph idx="1"/>
          </p:nvPr>
        </p:nvPicPr>
        <p:blipFill>
          <a:blip r:embed="rId2">
            <a:extLst>
              <a:ext uri="{28A0092B-C50C-407E-A947-70E740481C1C}">
                <a14:useLocalDpi xmlns:a14="http://schemas.microsoft.com/office/drawing/2010/main" val="0"/>
              </a:ext>
            </a:extLst>
          </a:blip>
          <a:srcRect t="9431" b="9431"/>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543018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smtClean="0"/>
              <a:t>Rethinking Assumptions about Gender</a:t>
            </a:r>
            <a:endParaRPr lang="en-AU" b="1" dirty="0"/>
          </a:p>
        </p:txBody>
      </p:sp>
      <p:pic>
        <p:nvPicPr>
          <p:cNvPr id="10242" name="Picture 2" descr="C:\Users\Shirley Randell\Documents\aacurrent major projects\csw\2010\scranton\strong women\0051.JPG"/>
          <p:cNvPicPr>
            <a:picLocks noGrp="1" noChangeAspect="1" noChangeArrowheads="1"/>
          </p:cNvPicPr>
          <p:nvPr>
            <p:ph idx="1"/>
          </p:nvPr>
        </p:nvPicPr>
        <p:blipFill>
          <a:blip r:embed="rId2" cstate="print"/>
          <a:srcRect t="31122" b="31122"/>
          <a:stretch>
            <a:fillRect/>
          </a:stretch>
        </p:blipFill>
        <p:spPr bwMode="auto">
          <a:xfrm>
            <a:off x="1981200" y="1600201"/>
            <a:ext cx="9735385" cy="5257799"/>
          </a:xfrm>
          <a:prstGeom prst="rect">
            <a:avLst/>
          </a:prstGeom>
          <a:noFill/>
        </p:spPr>
      </p:pic>
      <p:pic>
        <p:nvPicPr>
          <p:cNvPr id="10243" name="Picture 3" descr="C:\Users\Shirley Randell\Documents\aacurrent major projects\csw\2010\scranton\strong women\0023.jpg"/>
          <p:cNvPicPr>
            <a:picLocks noChangeAspect="1" noChangeArrowheads="1"/>
          </p:cNvPicPr>
          <p:nvPr/>
        </p:nvPicPr>
        <p:blipFill>
          <a:blip r:embed="rId3" cstate="print"/>
          <a:srcRect/>
          <a:stretch>
            <a:fillRect/>
          </a:stretch>
        </p:blipFill>
        <p:spPr bwMode="auto">
          <a:xfrm>
            <a:off x="571472" y="1285836"/>
            <a:ext cx="3714776" cy="5572164"/>
          </a:xfrm>
          <a:prstGeom prst="rect">
            <a:avLst/>
          </a:prstGeom>
          <a:noFill/>
        </p:spPr>
      </p:pic>
    </p:spTree>
    <p:extLst>
      <p:ext uri="{BB962C8B-B14F-4D97-AF65-F5344CB8AC3E}">
        <p14:creationId xmlns:p14="http://schemas.microsoft.com/office/powerpoint/2010/main" val="240938608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National Council of Women</a:t>
            </a:r>
            <a:endParaRPr lang="en-US" b="1" dirty="0"/>
          </a:p>
        </p:txBody>
      </p:sp>
      <p:pic>
        <p:nvPicPr>
          <p:cNvPr id="6" name="Content Placeholder 5" descr="14609154163_47bda47349_o.jpg"/>
          <p:cNvPicPr>
            <a:picLocks noGrp="1" noChangeAspect="1"/>
          </p:cNvPicPr>
          <p:nvPr>
            <p:ph idx="1"/>
          </p:nvPr>
        </p:nvPicPr>
        <p:blipFill>
          <a:blip r:embed="rId2">
            <a:extLst>
              <a:ext uri="{28A0092B-C50C-407E-A947-70E740481C1C}">
                <a14:useLocalDpi xmlns:a14="http://schemas.microsoft.com/office/drawing/2010/main" val="0"/>
              </a:ext>
            </a:extLst>
          </a:blip>
          <a:srcRect t="9431" b="9431"/>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18010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Rwanda Rural Women’s Network</a:t>
            </a:r>
            <a:endParaRPr lang="en-US" b="1" dirty="0"/>
          </a:p>
        </p:txBody>
      </p:sp>
      <p:pic>
        <p:nvPicPr>
          <p:cNvPr id="6" name="Content Placeholder 5" descr="Rwanda Rural Womens Day.jpg"/>
          <p:cNvPicPr>
            <a:picLocks noGrp="1" noChangeAspect="1"/>
          </p:cNvPicPr>
          <p:nvPr>
            <p:ph idx="1"/>
          </p:nvPr>
        </p:nvPicPr>
        <p:blipFill>
          <a:blip r:embed="rId2">
            <a:extLst>
              <a:ext uri="{28A0092B-C50C-407E-A947-70E740481C1C}">
                <a14:useLocalDpi xmlns:a14="http://schemas.microsoft.com/office/drawing/2010/main" val="0"/>
              </a:ext>
            </a:extLst>
          </a:blip>
          <a:srcRect t="9621" b="9621"/>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4392168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5" name="Picture 4" descr="L-R_2nd_VP_Profemmes_Chairperson_Profemmes_FL_1st_VP_Profemmes_Executive_Secretary_Profemmes_copy_copy.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419" y="20293"/>
            <a:ext cx="9300308" cy="5181600"/>
          </a:xfrm>
          <a:prstGeom prst="rect">
            <a:avLst/>
          </a:prstGeom>
        </p:spPr>
      </p:pic>
      <p:sp>
        <p:nvSpPr>
          <p:cNvPr id="6" name="TextBox 5"/>
          <p:cNvSpPr txBox="1"/>
          <p:nvPr/>
        </p:nvSpPr>
        <p:spPr>
          <a:xfrm>
            <a:off x="456081" y="5486400"/>
            <a:ext cx="7931979" cy="830997"/>
          </a:xfrm>
          <a:prstGeom prst="rect">
            <a:avLst/>
          </a:prstGeom>
          <a:noFill/>
        </p:spPr>
        <p:txBody>
          <a:bodyPr wrap="none" rtlCol="0">
            <a:spAutoFit/>
          </a:bodyPr>
          <a:lstStyle/>
          <a:p>
            <a:pPr algn="ctr"/>
            <a:r>
              <a:rPr lang="en-US" sz="2400" b="1" dirty="0" err="1" smtClean="0"/>
              <a:t>Profemmes</a:t>
            </a:r>
            <a:r>
              <a:rPr lang="en-US" sz="2400" b="1" dirty="0" smtClean="0"/>
              <a:t> </a:t>
            </a:r>
            <a:r>
              <a:rPr lang="en-US" sz="2400" b="1" dirty="0" err="1" smtClean="0"/>
              <a:t>Twese</a:t>
            </a:r>
            <a:r>
              <a:rPr lang="en-US" sz="2400" b="1" dirty="0" smtClean="0"/>
              <a:t> </a:t>
            </a:r>
            <a:r>
              <a:rPr lang="en-US" sz="2400" b="1" dirty="0" err="1" smtClean="0"/>
              <a:t>Hamwe</a:t>
            </a:r>
            <a:r>
              <a:rPr lang="en-US" sz="2400" b="1" dirty="0" smtClean="0"/>
              <a:t> Executive with First Lady, </a:t>
            </a:r>
          </a:p>
          <a:p>
            <a:pPr algn="ctr"/>
            <a:r>
              <a:rPr lang="en-US" sz="2400" b="1" dirty="0" smtClean="0"/>
              <a:t>20</a:t>
            </a:r>
            <a:r>
              <a:rPr lang="en-US" sz="2400" b="1" baseline="30000" dirty="0" smtClean="0"/>
              <a:t>th</a:t>
            </a:r>
            <a:r>
              <a:rPr lang="en-US" sz="2400" b="1" dirty="0" smtClean="0"/>
              <a:t> Anniversary </a:t>
            </a:r>
            <a:endParaRPr lang="en-US" sz="2400" b="1" dirty="0"/>
          </a:p>
        </p:txBody>
      </p:sp>
    </p:spTree>
    <p:extLst>
      <p:ext uri="{BB962C8B-B14F-4D97-AF65-F5344CB8AC3E}">
        <p14:creationId xmlns:p14="http://schemas.microsoft.com/office/powerpoint/2010/main" val="3506009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images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5228997" cy="6614682"/>
          </a:xfrm>
          <a:prstGeom prst="rect">
            <a:avLst/>
          </a:prstGeom>
        </p:spPr>
      </p:pic>
      <p:sp>
        <p:nvSpPr>
          <p:cNvPr id="5" name="TextBox 4"/>
          <p:cNvSpPr txBox="1"/>
          <p:nvPr/>
        </p:nvSpPr>
        <p:spPr>
          <a:xfrm>
            <a:off x="7315200" y="2133600"/>
            <a:ext cx="1549949" cy="954107"/>
          </a:xfrm>
          <a:prstGeom prst="rect">
            <a:avLst/>
          </a:prstGeom>
          <a:noFill/>
        </p:spPr>
        <p:txBody>
          <a:bodyPr wrap="none" rtlCol="0">
            <a:spAutoFit/>
          </a:bodyPr>
          <a:lstStyle/>
          <a:p>
            <a:r>
              <a:rPr lang="en-US" sz="2800" b="1" dirty="0" err="1" smtClean="0"/>
              <a:t>GirlHub</a:t>
            </a:r>
            <a:endParaRPr lang="en-US" sz="2800" b="1" dirty="0" smtClean="0"/>
          </a:p>
          <a:p>
            <a:r>
              <a:rPr lang="en-US" sz="2800" b="1" dirty="0" smtClean="0"/>
              <a:t>Rwanda</a:t>
            </a:r>
            <a:endParaRPr lang="en-US" sz="2800" b="1" dirty="0"/>
          </a:p>
        </p:txBody>
      </p:sp>
    </p:spTree>
    <p:extLst>
      <p:ext uri="{BB962C8B-B14F-4D97-AF65-F5344CB8AC3E}">
        <p14:creationId xmlns:p14="http://schemas.microsoft.com/office/powerpoint/2010/main" val="42523205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42276" cy="1336956"/>
          </a:xfrm>
        </p:spPr>
        <p:txBody>
          <a:bodyPr/>
          <a:lstStyle/>
          <a:p>
            <a:r>
              <a:rPr lang="en-US" b="1" dirty="0" smtClean="0"/>
              <a:t>Women’s Chamber of Commerce</a:t>
            </a:r>
            <a:endParaRPr lang="en-US" b="1" dirty="0"/>
          </a:p>
        </p:txBody>
      </p:sp>
      <p:sp>
        <p:nvSpPr>
          <p:cNvPr id="3" name="Content Placeholder 2"/>
          <p:cNvSpPr>
            <a:spLocks noGrp="1"/>
          </p:cNvSpPr>
          <p:nvPr>
            <p:ph idx="1"/>
          </p:nvPr>
        </p:nvSpPr>
        <p:spPr>
          <a:xfrm>
            <a:off x="533400" y="2286000"/>
            <a:ext cx="8042276" cy="3200399"/>
          </a:xfrm>
        </p:spPr>
        <p:txBody>
          <a:bodyPr>
            <a:normAutofit lnSpcReduction="10000"/>
          </a:bodyPr>
          <a:lstStyle/>
          <a:p>
            <a:r>
              <a:rPr lang="en-US" sz="4400" b="1" dirty="0"/>
              <a:t>E</a:t>
            </a:r>
            <a:r>
              <a:rPr lang="en-US" sz="4400" b="1" dirty="0" smtClean="0"/>
              <a:t>mpowering </a:t>
            </a:r>
            <a:r>
              <a:rPr lang="en-US" sz="4400" b="1" dirty="0"/>
              <a:t>women can fundamentally transform post-conflict economies and fight the cycle of poverty. </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69557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u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0357"/>
            <a:ext cx="6934200" cy="6833326"/>
          </a:xfrm>
          <a:prstGeom prst="rect">
            <a:avLst/>
          </a:prstGeom>
        </p:spPr>
      </p:pic>
      <p:sp>
        <p:nvSpPr>
          <p:cNvPr id="5" name="TextBox 4"/>
          <p:cNvSpPr txBox="1"/>
          <p:nvPr/>
        </p:nvSpPr>
        <p:spPr>
          <a:xfrm>
            <a:off x="-29386" y="2286000"/>
            <a:ext cx="2334969" cy="2585323"/>
          </a:xfrm>
          <a:prstGeom prst="rect">
            <a:avLst/>
          </a:prstGeom>
          <a:noFill/>
        </p:spPr>
        <p:txBody>
          <a:bodyPr wrap="none" rtlCol="0">
            <a:spAutoFit/>
          </a:bodyPr>
          <a:lstStyle/>
          <a:p>
            <a:r>
              <a:rPr lang="en-US" b="1" dirty="0" smtClean="0"/>
              <a:t>Lieutenant Colonel</a:t>
            </a:r>
          </a:p>
          <a:p>
            <a:r>
              <a:rPr lang="en-US" b="1" dirty="0" smtClean="0"/>
              <a:t>Rose </a:t>
            </a:r>
            <a:r>
              <a:rPr lang="en-US" b="1" dirty="0" err="1" smtClean="0"/>
              <a:t>Kabuye</a:t>
            </a:r>
            <a:endParaRPr lang="en-US" b="1" dirty="0" smtClean="0"/>
          </a:p>
          <a:p>
            <a:endParaRPr lang="en-US" b="1" dirty="0"/>
          </a:p>
          <a:p>
            <a:endParaRPr lang="en-US" b="1" dirty="0" smtClean="0"/>
          </a:p>
          <a:p>
            <a:r>
              <a:rPr lang="en-US" b="1" dirty="0" smtClean="0"/>
              <a:t>Protocol Officer for</a:t>
            </a:r>
          </a:p>
          <a:p>
            <a:r>
              <a:rPr lang="en-US" b="1" dirty="0" smtClean="0"/>
              <a:t>the President</a:t>
            </a:r>
          </a:p>
          <a:p>
            <a:endParaRPr lang="en-US" b="1" dirty="0"/>
          </a:p>
          <a:p>
            <a:r>
              <a:rPr lang="en-US" b="1" dirty="0" smtClean="0"/>
              <a:t>Business woman</a:t>
            </a:r>
          </a:p>
          <a:p>
            <a:endParaRPr lang="en-US" b="1" dirty="0"/>
          </a:p>
        </p:txBody>
      </p:sp>
    </p:spTree>
    <p:extLst>
      <p:ext uri="{BB962C8B-B14F-4D97-AF65-F5344CB8AC3E}">
        <p14:creationId xmlns:p14="http://schemas.microsoft.com/office/powerpoint/2010/main" val="1623992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International and Regional Peace and Development</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Rwandan </a:t>
            </a:r>
            <a:r>
              <a:rPr lang="en-US" b="1" dirty="0"/>
              <a:t>women have not only contributed to conflict mediation at home but have exported peace to other parts of the world. </a:t>
            </a:r>
          </a:p>
          <a:p>
            <a:r>
              <a:rPr lang="en-US" b="1" dirty="0"/>
              <a:t>From 2005 to May 2014, up to 446 women police officers have served in UN and AU peacekeeping missions. Including Sudan (Darfur, Khartoum), South Sudan, Haiti, Ivory Cost and Liberia, Mali and Central African Republic. </a:t>
            </a:r>
          </a:p>
          <a:p>
            <a:r>
              <a:rPr lang="en-US" b="1" dirty="0"/>
              <a:t>The National Action Plan for the Implementation of UNSCR 1325 (2009-2012) was adopted and sought to reinforce the capacity of women in peace and security processes. </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231409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0871" y="404664"/>
            <a:ext cx="8382000" cy="1762472"/>
          </a:xfrm>
        </p:spPr>
        <p:txBody>
          <a:bodyPr>
            <a:normAutofit fontScale="90000"/>
          </a:bodyPr>
          <a:lstStyle/>
          <a:p>
            <a:r>
              <a:rPr lang="en-US" dirty="0" smtClean="0"/>
              <a:t/>
            </a:r>
            <a:br>
              <a:rPr lang="en-US" dirty="0" smtClean="0"/>
            </a:br>
            <a:r>
              <a:rPr lang="en-US" dirty="0" smtClean="0"/>
              <a:t/>
            </a:r>
            <a:br>
              <a:rPr lang="en-US" dirty="0" smtClean="0"/>
            </a:br>
            <a:r>
              <a:rPr lang="en-US" dirty="0" smtClean="0"/>
              <a:t>     </a:t>
            </a:r>
            <a:r>
              <a:rPr lang="en-US" b="1" dirty="0" smtClean="0"/>
              <a:t>RNP Gender Promotion </a:t>
            </a:r>
            <a:br>
              <a:rPr lang="en-US" b="1" dirty="0" smtClean="0"/>
            </a:br>
            <a:r>
              <a:rPr lang="en-US" dirty="0" smtClean="0"/>
              <a:t/>
            </a:r>
            <a:br>
              <a:rPr lang="en-US" dirty="0" smtClean="0"/>
            </a:br>
            <a:endParaRPr lang="en-US" dirty="0" smtClean="0"/>
          </a:p>
        </p:txBody>
      </p:sp>
      <p:sp>
        <p:nvSpPr>
          <p:cNvPr id="12293" name="Rectangle 11"/>
          <p:cNvSpPr>
            <a:spLocks noChangeArrowheads="1"/>
          </p:cNvSpPr>
          <p:nvPr/>
        </p:nvSpPr>
        <p:spPr bwMode="auto">
          <a:xfrm>
            <a:off x="683568" y="1196752"/>
            <a:ext cx="7162800" cy="1569660"/>
          </a:xfrm>
          <a:prstGeom prst="rect">
            <a:avLst/>
          </a:prstGeom>
          <a:noFill/>
          <a:ln w="9525">
            <a:noFill/>
            <a:miter lim="800000"/>
            <a:headEnd/>
            <a:tailEnd/>
          </a:ln>
        </p:spPr>
        <p:txBody>
          <a:bodyPr wrap="square">
            <a:spAutoFit/>
          </a:bodyPr>
          <a:lstStyle/>
          <a:p>
            <a:pPr>
              <a:buFont typeface="Arial" charset="0"/>
              <a:buChar char="•"/>
            </a:pPr>
            <a:r>
              <a:rPr lang="en-US" sz="2400" b="1" dirty="0"/>
              <a:t>Training of </a:t>
            </a:r>
            <a:r>
              <a:rPr lang="en-US" sz="2400" b="1" dirty="0" smtClean="0"/>
              <a:t>Rwanda National Police in SGBV </a:t>
            </a:r>
            <a:endParaRPr lang="en-US" sz="2400" b="1" dirty="0"/>
          </a:p>
          <a:p>
            <a:pPr>
              <a:buFont typeface="Arial" charset="0"/>
              <a:buChar char="•"/>
            </a:pPr>
            <a:r>
              <a:rPr lang="en-US" sz="2400" b="1" dirty="0"/>
              <a:t> Awareness raising </a:t>
            </a:r>
            <a:r>
              <a:rPr lang="en-US" sz="2400" b="1" dirty="0" smtClean="0"/>
              <a:t>of SGBV crimes</a:t>
            </a:r>
          </a:p>
          <a:p>
            <a:pPr>
              <a:buFont typeface="Arial" charset="0"/>
              <a:buChar char="•"/>
            </a:pPr>
            <a:r>
              <a:rPr lang="en-US" sz="2400" b="1" dirty="0"/>
              <a:t> 123 female RNP officers in four  countries (</a:t>
            </a:r>
            <a:r>
              <a:rPr lang="en-US" sz="2400" b="1" dirty="0" smtClean="0"/>
              <a:t>Sudan, </a:t>
            </a:r>
            <a:r>
              <a:rPr lang="en-US" sz="2400" b="1" dirty="0"/>
              <a:t>Haiti, Chad, </a:t>
            </a:r>
            <a:r>
              <a:rPr lang="en-US" sz="2400" b="1" dirty="0" smtClean="0"/>
              <a:t>Liberia, Sierra Leone)</a:t>
            </a:r>
            <a:endParaRPr lang="en-US" sz="2400" b="1" dirty="0"/>
          </a:p>
        </p:txBody>
      </p:sp>
      <p:pic>
        <p:nvPicPr>
          <p:cNvPr id="12294" name="Picture 7" descr="C:\Users\P.R.O\Desktop\police photos\unamid girls\683ND700\DSC_596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2636912"/>
            <a:ext cx="6553200" cy="4351061"/>
          </a:xfrm>
          <a:prstGeom prst="rect">
            <a:avLst/>
          </a:prstGeom>
          <a:noFill/>
          <a:ln w="9525">
            <a:noFill/>
            <a:miter lim="800000"/>
            <a:headEnd/>
            <a:tailEnd/>
          </a:ln>
        </p:spPr>
      </p:pic>
      <p:sp>
        <p:nvSpPr>
          <p:cNvPr id="3" name="Date Placeholder 2"/>
          <p:cNvSpPr>
            <a:spLocks noGrp="1"/>
          </p:cNvSpPr>
          <p:nvPr>
            <p:ph type="dt" sz="half" idx="10"/>
          </p:nvPr>
        </p:nvSpPr>
        <p:spPr/>
        <p:txBody>
          <a:bodyPr/>
          <a:lstStyle/>
          <a:p>
            <a:fld id="{3BE81322-D8D4-DD40-A455-E4DCC7890EC4}" type="datetime3">
              <a:rPr lang="en-AU" smtClean="0"/>
              <a:t>13 April 2016</a:t>
            </a:fld>
            <a:endParaRPr lang="en-US"/>
          </a:p>
        </p:txBody>
      </p:sp>
      <p:sp>
        <p:nvSpPr>
          <p:cNvPr id="4" name="Footer Placeholder 3"/>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54993062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lstStyle/>
          <a:p>
            <a:pPr algn="l"/>
            <a:r>
              <a:rPr lang="en-US" sz="3600" b="1" dirty="0" smtClean="0">
                <a:solidFill>
                  <a:schemeClr val="bg2">
                    <a:lumMod val="75000"/>
                  </a:schemeClr>
                </a:solidFill>
              </a:rPr>
              <a:t>RNP Women’s </a:t>
            </a:r>
            <a:r>
              <a:rPr lang="en-US" sz="3600" b="1" dirty="0">
                <a:solidFill>
                  <a:schemeClr val="bg2">
                    <a:lumMod val="75000"/>
                  </a:schemeClr>
                </a:solidFill>
              </a:rPr>
              <a:t>I</a:t>
            </a:r>
            <a:r>
              <a:rPr lang="en-US" sz="3600" b="1" dirty="0" smtClean="0">
                <a:solidFill>
                  <a:schemeClr val="bg2">
                    <a:lumMod val="75000"/>
                  </a:schemeClr>
                </a:solidFill>
              </a:rPr>
              <a:t>ntegration in Peace Support Operations </a:t>
            </a:r>
          </a:p>
        </p:txBody>
      </p:sp>
      <p:sp>
        <p:nvSpPr>
          <p:cNvPr id="13315" name="Content Placeholder 2"/>
          <p:cNvSpPr>
            <a:spLocks noGrp="1"/>
          </p:cNvSpPr>
          <p:nvPr>
            <p:ph idx="1"/>
          </p:nvPr>
        </p:nvSpPr>
        <p:spPr>
          <a:xfrm>
            <a:off x="457200" y="1600200"/>
            <a:ext cx="3810000" cy="5257800"/>
          </a:xfrm>
        </p:spPr>
        <p:txBody>
          <a:bodyPr>
            <a:normAutofit/>
          </a:bodyPr>
          <a:lstStyle/>
          <a:p>
            <a:r>
              <a:rPr lang="en-US" sz="2800" b="1" dirty="0" smtClean="0">
                <a:solidFill>
                  <a:srgbClr val="000090"/>
                </a:solidFill>
              </a:rPr>
              <a:t>Rwandan women police in Darfur to assist women and children to access justice</a:t>
            </a:r>
            <a:endParaRPr lang="en-US" sz="2800" dirty="0" smtClean="0"/>
          </a:p>
          <a:p>
            <a:r>
              <a:rPr lang="en-US" sz="2800" b="1" dirty="0" smtClean="0">
                <a:solidFill>
                  <a:srgbClr val="000090"/>
                </a:solidFill>
              </a:rPr>
              <a:t>Women participate in UN Missions and share experience in handling GBV</a:t>
            </a:r>
            <a:endParaRPr lang="en-US" sz="4400" dirty="0" smtClean="0">
              <a:solidFill>
                <a:srgbClr val="000090"/>
              </a:solidFill>
            </a:endParaRPr>
          </a:p>
          <a:p>
            <a:pPr>
              <a:buFont typeface="Arial" charset="0"/>
              <a:buNone/>
            </a:pPr>
            <a:endParaRPr lang="en-US" dirty="0" smtClean="0"/>
          </a:p>
        </p:txBody>
      </p:sp>
      <p:pic>
        <p:nvPicPr>
          <p:cNvPr id="13316" name="Picture 3" descr="GBV 2.JPG"/>
          <p:cNvPicPr>
            <a:picLocks noChangeAspect="1"/>
          </p:cNvPicPr>
          <p:nvPr/>
        </p:nvPicPr>
        <p:blipFill>
          <a:blip r:embed="rId3"/>
          <a:srcRect/>
          <a:stretch>
            <a:fillRect/>
          </a:stretch>
        </p:blipFill>
        <p:spPr bwMode="auto">
          <a:xfrm>
            <a:off x="4876800" y="3657600"/>
            <a:ext cx="3276600" cy="2379663"/>
          </a:xfrm>
          <a:prstGeom prst="rect">
            <a:avLst/>
          </a:prstGeom>
          <a:noFill/>
          <a:ln w="9525">
            <a:noFill/>
            <a:miter lim="800000"/>
            <a:headEnd/>
            <a:tailEnd/>
          </a:ln>
        </p:spPr>
      </p:pic>
      <p:sp>
        <p:nvSpPr>
          <p:cNvPr id="13317" name="Rectangle 6"/>
          <p:cNvSpPr>
            <a:spLocks noChangeArrowheads="1"/>
          </p:cNvSpPr>
          <p:nvPr/>
        </p:nvSpPr>
        <p:spPr bwMode="auto">
          <a:xfrm>
            <a:off x="4343400" y="6019800"/>
            <a:ext cx="4572000" cy="584200"/>
          </a:xfrm>
          <a:prstGeom prst="rect">
            <a:avLst/>
          </a:prstGeom>
          <a:noFill/>
          <a:ln w="9525">
            <a:noFill/>
            <a:miter lim="800000"/>
            <a:headEnd/>
            <a:tailEnd/>
          </a:ln>
        </p:spPr>
        <p:txBody>
          <a:bodyPr>
            <a:spAutoFit/>
          </a:bodyPr>
          <a:lstStyle/>
          <a:p>
            <a:pPr marL="342900" indent="-342900" eaLnBrk="0" hangingPunct="0">
              <a:spcBef>
                <a:spcPct val="20000"/>
              </a:spcBef>
            </a:pPr>
            <a:r>
              <a:rPr lang="en-US" sz="1600" b="1" dirty="0">
                <a:solidFill>
                  <a:srgbClr val="7AC6DC"/>
                </a:solidFill>
                <a:latin typeface="Calibri" pitchFamily="34" charset="0"/>
              </a:rPr>
              <a:t>Mobile Gender Unit in IDP camp in Port au Prince, Haiti.</a:t>
            </a:r>
            <a:endParaRPr lang="en-US" b="1" dirty="0">
              <a:solidFill>
                <a:srgbClr val="7AC6DC"/>
              </a:solidFill>
              <a:latin typeface="Calibri" pitchFamily="34" charset="0"/>
            </a:endParaRPr>
          </a:p>
        </p:txBody>
      </p:sp>
      <p:pic>
        <p:nvPicPr>
          <p:cNvPr id="13318" name="Picture 3" descr="beautifull 054.jpg"/>
          <p:cNvPicPr>
            <a:picLocks noChangeAspect="1"/>
          </p:cNvPicPr>
          <p:nvPr/>
        </p:nvPicPr>
        <p:blipFill>
          <a:blip r:embed="rId4"/>
          <a:srcRect/>
          <a:stretch>
            <a:fillRect/>
          </a:stretch>
        </p:blipFill>
        <p:spPr bwMode="auto">
          <a:xfrm>
            <a:off x="4800600" y="685800"/>
            <a:ext cx="3409950" cy="2468563"/>
          </a:xfrm>
          <a:prstGeom prst="rect">
            <a:avLst/>
          </a:prstGeom>
          <a:noFill/>
          <a:ln w="9525">
            <a:noFill/>
            <a:miter lim="800000"/>
            <a:headEnd/>
            <a:tailEnd/>
          </a:ln>
        </p:spPr>
      </p:pic>
      <p:sp>
        <p:nvSpPr>
          <p:cNvPr id="13319" name="Rectangle 8"/>
          <p:cNvSpPr>
            <a:spLocks noChangeArrowheads="1"/>
          </p:cNvSpPr>
          <p:nvPr/>
        </p:nvSpPr>
        <p:spPr bwMode="auto">
          <a:xfrm>
            <a:off x="4191000" y="3124200"/>
            <a:ext cx="4800600" cy="584200"/>
          </a:xfrm>
          <a:prstGeom prst="rect">
            <a:avLst/>
          </a:prstGeom>
          <a:noFill/>
          <a:ln w="9525">
            <a:noFill/>
            <a:miter lim="800000"/>
            <a:headEnd/>
            <a:tailEnd/>
          </a:ln>
        </p:spPr>
        <p:txBody>
          <a:bodyPr>
            <a:spAutoFit/>
          </a:bodyPr>
          <a:lstStyle/>
          <a:p>
            <a:r>
              <a:rPr lang="en-US" sz="1600" b="1" dirty="0">
                <a:solidFill>
                  <a:srgbClr val="7AC6DC"/>
                </a:solidFill>
                <a:latin typeface="Calibri" pitchFamily="34" charset="0"/>
              </a:rPr>
              <a:t>2005 Rwanda Police sent its first contingent to Darfur’s AU-AMIS</a:t>
            </a:r>
            <a:endParaRPr lang="en-US" sz="1200" b="1" dirty="0">
              <a:solidFill>
                <a:srgbClr val="7AC6DC"/>
              </a:solidFill>
            </a:endParaRPr>
          </a:p>
        </p:txBody>
      </p:sp>
      <p:sp>
        <p:nvSpPr>
          <p:cNvPr id="4" name="Date Placeholder 3"/>
          <p:cNvSpPr>
            <a:spLocks noGrp="1"/>
          </p:cNvSpPr>
          <p:nvPr>
            <p:ph type="dt" sz="half" idx="10"/>
          </p:nvPr>
        </p:nvSpPr>
        <p:spPr/>
        <p:txBody>
          <a:bodyPr/>
          <a:lstStyle/>
          <a:p>
            <a:fld id="{AB0CFFCC-B516-8144-9EA4-86CB3E318756}"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dirty="0"/>
          </a:p>
        </p:txBody>
      </p:sp>
    </p:spTree>
    <p:extLst>
      <p:ext uri="{BB962C8B-B14F-4D97-AF65-F5344CB8AC3E}">
        <p14:creationId xmlns:p14="http://schemas.microsoft.com/office/powerpoint/2010/main" val="365404548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Macintosh HD:Users:mamy2:Desktop:1414359359CIP-Umuraza-speaking-shortly-after-her-appointment-1.jpg"/>
          <p:cNvPicPr/>
          <p:nvPr/>
        </p:nvPicPr>
        <p:blipFill>
          <a:blip r:embed="rId2">
            <a:extLst>
              <a:ext uri="{28A0092B-C50C-407E-A947-70E740481C1C}">
                <a14:useLocalDpi xmlns:a14="http://schemas.microsoft.com/office/drawing/2010/main"/>
              </a:ext>
            </a:extLst>
          </a:blip>
          <a:srcRect/>
          <a:stretch>
            <a:fillRect/>
          </a:stretch>
        </p:blipFill>
        <p:spPr bwMode="auto">
          <a:xfrm>
            <a:off x="838200" y="0"/>
            <a:ext cx="4800599" cy="6096000"/>
          </a:xfrm>
          <a:prstGeom prst="rect">
            <a:avLst/>
          </a:prstGeom>
          <a:noFill/>
          <a:ln>
            <a:noFill/>
          </a:ln>
        </p:spPr>
      </p:pic>
      <p:sp>
        <p:nvSpPr>
          <p:cNvPr id="6" name="Rectangle 5"/>
          <p:cNvSpPr/>
          <p:nvPr/>
        </p:nvSpPr>
        <p:spPr>
          <a:xfrm>
            <a:off x="5867400" y="1524000"/>
            <a:ext cx="3124200" cy="3416320"/>
          </a:xfrm>
          <a:prstGeom prst="rect">
            <a:avLst/>
          </a:prstGeom>
        </p:spPr>
        <p:txBody>
          <a:bodyPr wrap="square">
            <a:spAutoFit/>
          </a:bodyPr>
          <a:lstStyle/>
          <a:p>
            <a:pPr fontAlgn="base"/>
            <a:r>
              <a:rPr lang="en-GB" dirty="0" smtClean="0"/>
              <a:t>In </a:t>
            </a:r>
            <a:r>
              <a:rPr lang="en-GB" dirty="0"/>
              <a:t>October 2014 </a:t>
            </a:r>
            <a:r>
              <a:rPr lang="en-AU" dirty="0"/>
              <a:t>a Rwandan national police officer Chief Inspector of Police, Antoinette </a:t>
            </a:r>
            <a:r>
              <a:rPr lang="en-AU" dirty="0" err="1"/>
              <a:t>Umuraza</a:t>
            </a:r>
            <a:r>
              <a:rPr lang="en-AU" dirty="0"/>
              <a:t>, was appointed chairperson of the United Nations Police Women Network under the UN Multidimensional Integrated Stabilisation Mission in </a:t>
            </a:r>
            <a:r>
              <a:rPr lang="en-AU" dirty="0" smtClean="0"/>
              <a:t>the Central African Republic (CAR).</a:t>
            </a:r>
            <a:endParaRPr lang="en-AU" dirty="0"/>
          </a:p>
        </p:txBody>
      </p:sp>
    </p:spTree>
    <p:extLst>
      <p:ext uri="{BB962C8B-B14F-4D97-AF65-F5344CB8AC3E}">
        <p14:creationId xmlns:p14="http://schemas.microsoft.com/office/powerpoint/2010/main" val="94254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Rwandan Patriotic Front</a:t>
            </a:r>
            <a:endParaRPr lang="en-US" b="1" dirty="0"/>
          </a:p>
        </p:txBody>
      </p:sp>
      <p:sp>
        <p:nvSpPr>
          <p:cNvPr id="3" name="Content Placeholder 2"/>
          <p:cNvSpPr>
            <a:spLocks noGrp="1"/>
          </p:cNvSpPr>
          <p:nvPr>
            <p:ph idx="1"/>
          </p:nvPr>
        </p:nvSpPr>
        <p:spPr/>
        <p:txBody>
          <a:bodyPr/>
          <a:lstStyle/>
          <a:p>
            <a:r>
              <a:rPr lang="en-US" b="1" dirty="0" smtClean="0"/>
              <a:t>Incorporated women into the political and military wing from the early 1990s </a:t>
            </a:r>
          </a:p>
          <a:p>
            <a:r>
              <a:rPr lang="en-US" b="1" dirty="0" smtClean="0"/>
              <a:t>Appointed women to leadership positions within the party and transitional government</a:t>
            </a:r>
          </a:p>
          <a:p>
            <a:r>
              <a:rPr lang="en-US" b="1" dirty="0" smtClean="0"/>
              <a:t>Women perceived it “as an organization in which everyone found a voice and recognition”</a:t>
            </a:r>
          </a:p>
          <a:p>
            <a:r>
              <a:rPr lang="en-US" b="1" dirty="0" smtClean="0"/>
              <a:t>First transitional national parliament included unprecedented number of women </a:t>
            </a:r>
            <a:endParaRPr lang="en-US" b="1"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278286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07576"/>
            <a:ext cx="8686799" cy="1336956"/>
          </a:xfrm>
        </p:spPr>
        <p:txBody>
          <a:bodyPr/>
          <a:lstStyle/>
          <a:p>
            <a:r>
              <a:rPr lang="en-US" sz="4000" b="1" dirty="0"/>
              <a:t>Legislating an End to Gender</a:t>
            </a:r>
            <a:r>
              <a:rPr lang="en-US" sz="4000" b="1" dirty="0" smtClean="0"/>
              <a:t>-based Violence in Rwanda </a:t>
            </a:r>
            <a:endParaRPr lang="en-US" sz="4000" b="1" dirty="0"/>
          </a:p>
        </p:txBody>
      </p:sp>
      <p:sp>
        <p:nvSpPr>
          <p:cNvPr id="3" name="Content Placeholder 2"/>
          <p:cNvSpPr>
            <a:spLocks noGrp="1"/>
          </p:cNvSpPr>
          <p:nvPr>
            <p:ph idx="1"/>
          </p:nvPr>
        </p:nvSpPr>
        <p:spPr/>
        <p:txBody>
          <a:bodyPr>
            <a:noAutofit/>
          </a:bodyPr>
          <a:lstStyle/>
          <a:p>
            <a:r>
              <a:rPr lang="en-US" sz="3200" b="1" dirty="0" smtClean="0"/>
              <a:t>2004 study estimated that one out of every two women experienced domestic violence</a:t>
            </a:r>
          </a:p>
          <a:p>
            <a:r>
              <a:rPr lang="en-US" sz="3200" b="1" dirty="0" smtClean="0"/>
              <a:t>Between 2002-2004, 6,440 GBV crimes reported to the National Police; 75-80 percent of victims were under the age of 18</a:t>
            </a:r>
          </a:p>
          <a:p>
            <a:endParaRPr lang="en-US" sz="3600"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006498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RWPF - Mobilizing for a new law</a:t>
            </a:r>
            <a:endParaRPr lang="en-US" b="1" dirty="0"/>
          </a:p>
        </p:txBody>
      </p:sp>
      <p:sp>
        <p:nvSpPr>
          <p:cNvPr id="3" name="Content Placeholder 2"/>
          <p:cNvSpPr>
            <a:spLocks noGrp="1"/>
          </p:cNvSpPr>
          <p:nvPr>
            <p:ph idx="1"/>
          </p:nvPr>
        </p:nvSpPr>
        <p:spPr/>
        <p:txBody>
          <a:bodyPr/>
          <a:lstStyle/>
          <a:p>
            <a:r>
              <a:rPr lang="en-US" b="1" dirty="0" smtClean="0"/>
              <a:t>Draft legislation used intentionally inclusive language emphasizing importance of men as sons, fathers and husbands</a:t>
            </a:r>
          </a:p>
          <a:p>
            <a:r>
              <a:rPr lang="en-US" b="1" dirty="0" smtClean="0"/>
              <a:t>Male parliamentarians participated in public outreach and consultations</a:t>
            </a:r>
          </a:p>
          <a:p>
            <a:r>
              <a:rPr lang="en-US" b="1" dirty="0" smtClean="0"/>
              <a:t>Men held meetings with local male leaders</a:t>
            </a:r>
            <a:r>
              <a:rPr lang="en-US" b="1" dirty="0"/>
              <a:t> </a:t>
            </a:r>
            <a:r>
              <a:rPr lang="en-US" b="1" dirty="0" smtClean="0"/>
              <a:t>about GBV </a:t>
            </a:r>
          </a:p>
          <a:p>
            <a:r>
              <a:rPr lang="en-US" b="1" dirty="0" smtClean="0"/>
              <a:t>Bill co-sponsored by four men and four women</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822586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DSCF3655"/>
          <p:cNvPicPr>
            <a:picLocks noChangeAspect="1" noChangeArrowheads="1"/>
          </p:cNvPicPr>
          <p:nvPr/>
        </p:nvPicPr>
        <p:blipFill>
          <a:blip r:embed="rId2" cstate="print"/>
          <a:srcRect/>
          <a:stretch>
            <a:fillRect/>
          </a:stretch>
        </p:blipFill>
        <p:spPr bwMode="auto">
          <a:xfrm>
            <a:off x="0" y="0"/>
            <a:ext cx="9144000" cy="6561138"/>
          </a:xfrm>
          <a:prstGeom prst="rect">
            <a:avLst/>
          </a:prstGeom>
          <a:noFill/>
        </p:spPr>
      </p:pic>
      <p:sp>
        <p:nvSpPr>
          <p:cNvPr id="545797" name="Text Box 5"/>
          <p:cNvSpPr txBox="1">
            <a:spLocks noChangeArrowheads="1"/>
          </p:cNvSpPr>
          <p:nvPr/>
        </p:nvSpPr>
        <p:spPr bwMode="auto">
          <a:xfrm>
            <a:off x="2700338" y="6491288"/>
            <a:ext cx="4105275" cy="366712"/>
          </a:xfrm>
          <a:prstGeom prst="rect">
            <a:avLst/>
          </a:prstGeom>
          <a:noFill/>
          <a:ln w="9525">
            <a:noFill/>
            <a:miter lim="800000"/>
            <a:headEnd/>
            <a:tailEnd/>
          </a:ln>
          <a:effectLst/>
        </p:spPr>
        <p:txBody>
          <a:bodyPr>
            <a:spAutoFit/>
          </a:bodyPr>
          <a:lstStyle/>
          <a:p>
            <a:pPr>
              <a:spcBef>
                <a:spcPct val="50000"/>
              </a:spcBef>
            </a:pPr>
            <a:r>
              <a:rPr lang="en-US"/>
              <a:t>Support from the gallery</a:t>
            </a:r>
          </a:p>
        </p:txBody>
      </p:sp>
      <p:sp>
        <p:nvSpPr>
          <p:cNvPr id="2" name="Date Placeholder 1"/>
          <p:cNvSpPr>
            <a:spLocks noGrp="1"/>
          </p:cNvSpPr>
          <p:nvPr>
            <p:ph type="dt" sz="half" idx="10"/>
          </p:nvPr>
        </p:nvSpPr>
        <p:spPr/>
        <p:txBody>
          <a:bodyPr/>
          <a:lstStyle/>
          <a:p>
            <a:fld id="{5E203529-CC0F-6746-A2F2-D03D661E05A0}"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705248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81000"/>
            <a:ext cx="8042276" cy="1063532"/>
          </a:xfrm>
        </p:spPr>
        <p:txBody>
          <a:bodyPr/>
          <a:lstStyle/>
          <a:p>
            <a:r>
              <a:rPr lang="en-US" b="1" dirty="0" smtClean="0"/>
              <a:t>Criminalizing GBV</a:t>
            </a:r>
            <a:endParaRPr lang="en-US" b="1" dirty="0"/>
          </a:p>
        </p:txBody>
      </p:sp>
      <p:sp>
        <p:nvSpPr>
          <p:cNvPr id="3" name="Content Placeholder 2"/>
          <p:cNvSpPr>
            <a:spLocks noGrp="1"/>
          </p:cNvSpPr>
          <p:nvPr>
            <p:ph idx="1"/>
          </p:nvPr>
        </p:nvSpPr>
        <p:spPr>
          <a:xfrm>
            <a:off x="457200" y="1752600"/>
            <a:ext cx="8229600" cy="4419600"/>
          </a:xfrm>
        </p:spPr>
        <p:txBody>
          <a:bodyPr>
            <a:normAutofit fontScale="92500"/>
          </a:bodyPr>
          <a:lstStyle/>
          <a:p>
            <a:r>
              <a:rPr lang="en-AU" sz="3200" b="1" dirty="0" smtClean="0">
                <a:solidFill>
                  <a:srgbClr val="000090"/>
                </a:solidFill>
              </a:rPr>
              <a:t>Law on Prevention and Punishment of Gender-Based Violence passed in 2008</a:t>
            </a:r>
          </a:p>
          <a:p>
            <a:r>
              <a:rPr lang="en-AU" sz="3200" b="1" dirty="0">
                <a:solidFill>
                  <a:srgbClr val="000090"/>
                </a:solidFill>
              </a:rPr>
              <a:t>D</a:t>
            </a:r>
            <a:r>
              <a:rPr lang="en-AU" sz="3200" b="1" dirty="0" smtClean="0">
                <a:solidFill>
                  <a:srgbClr val="000090"/>
                </a:solidFill>
              </a:rPr>
              <a:t>escribes GBV as ‘various sexual, psychological, bodily and economic crimes committed on the basis</a:t>
            </a:r>
            <a:r>
              <a:rPr lang="en-US" sz="3200" b="1" dirty="0" smtClean="0">
                <a:solidFill>
                  <a:srgbClr val="000090"/>
                </a:solidFill>
              </a:rPr>
              <a:t> of sex’ </a:t>
            </a:r>
          </a:p>
          <a:p>
            <a:r>
              <a:rPr lang="en-US" sz="3200" b="1" dirty="0" smtClean="0">
                <a:solidFill>
                  <a:srgbClr val="000090"/>
                </a:solidFill>
              </a:rPr>
              <a:t>Rape, infant assault and sexual harassment betwe</a:t>
            </a:r>
            <a:r>
              <a:rPr lang="en-US" sz="3200" b="1" dirty="0" smtClean="0"/>
              <a:t>en married couples are included in the law </a:t>
            </a:r>
          </a:p>
        </p:txBody>
      </p:sp>
      <p:sp>
        <p:nvSpPr>
          <p:cNvPr id="4" name="Date Placeholder 3"/>
          <p:cNvSpPr>
            <a:spLocks noGrp="1"/>
          </p:cNvSpPr>
          <p:nvPr>
            <p:ph type="dt" sz="half" idx="10"/>
          </p:nvPr>
        </p:nvSpPr>
        <p:spPr/>
        <p:txBody>
          <a:bodyPr/>
          <a:lstStyle/>
          <a:p>
            <a:fld id="{67039ABF-55FA-8A41-9B93-43F2E194C040}"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0523812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8229600" cy="1447800"/>
          </a:xfrm>
        </p:spPr>
        <p:txBody>
          <a:bodyPr>
            <a:normAutofit fontScale="90000"/>
          </a:bodyPr>
          <a:lstStyle/>
          <a:p>
            <a:r>
              <a:rPr lang="en-US" sz="3600" b="1" dirty="0" smtClean="0">
                <a:solidFill>
                  <a:schemeClr val="bg2">
                    <a:lumMod val="75000"/>
                  </a:schemeClr>
                </a:solidFill>
              </a:rPr>
              <a:t>Best Practices in Prevention and Response to GBV-Police Gender Desks-2012</a:t>
            </a:r>
          </a:p>
        </p:txBody>
      </p:sp>
      <p:sp>
        <p:nvSpPr>
          <p:cNvPr id="6" name="Rectangle 5"/>
          <p:cNvSpPr/>
          <p:nvPr/>
        </p:nvSpPr>
        <p:spPr>
          <a:xfrm>
            <a:off x="0" y="1219201"/>
            <a:ext cx="2819400" cy="5632311"/>
          </a:xfrm>
          <a:prstGeom prst="rect">
            <a:avLst/>
          </a:prstGeom>
          <a:solidFill>
            <a:srgbClr val="002060"/>
          </a:solidFill>
          <a:ln/>
        </p:spPr>
        <p:style>
          <a:lnRef idx="2">
            <a:schemeClr val="accent1"/>
          </a:lnRef>
          <a:fillRef idx="1">
            <a:schemeClr val="lt1"/>
          </a:fillRef>
          <a:effectRef idx="0">
            <a:schemeClr val="accent1"/>
          </a:effectRef>
          <a:fontRef idx="minor">
            <a:schemeClr val="dk1"/>
          </a:fontRef>
        </p:style>
        <p:txBody>
          <a:bodyPr>
            <a:spAutoFit/>
          </a:bodyPr>
          <a:lstStyle/>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Rapid field response</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Free telephone hotline 3512 </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Investigation</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Counseling</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Community mobilization </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Networking with partners</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Training  officers on GBV </a:t>
            </a:r>
          </a:p>
          <a:p>
            <a:pPr>
              <a:buFont typeface="Arial" pitchFamily="34" charset="0"/>
              <a:buChar char="•"/>
              <a:defRPr/>
            </a:pPr>
            <a:endParaRPr lang="en-US" sz="2400"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defRPr/>
            </a:pP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5604" name="Picture 11" descr="P50300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95600" y="1676400"/>
            <a:ext cx="2622550" cy="2560638"/>
          </a:xfrm>
          <a:prstGeom prst="rect">
            <a:avLst/>
          </a:prstGeom>
          <a:noFill/>
          <a:ln w="9525">
            <a:noFill/>
            <a:miter lim="800000"/>
            <a:headEnd/>
            <a:tailEnd/>
          </a:ln>
        </p:spPr>
      </p:pic>
      <p:pic>
        <p:nvPicPr>
          <p:cNvPr id="25605" name="Picture 7" descr="C:\Documents and Settings\Admin\Desktop\GBV P\IMG_24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1676400"/>
            <a:ext cx="2378075" cy="2606675"/>
          </a:xfrm>
          <a:prstGeom prst="rect">
            <a:avLst/>
          </a:prstGeom>
          <a:noFill/>
          <a:ln w="9525">
            <a:noFill/>
            <a:miter lim="800000"/>
            <a:headEnd/>
            <a:tailEnd/>
          </a:ln>
        </p:spPr>
      </p:pic>
      <p:pic>
        <p:nvPicPr>
          <p:cNvPr id="25606" name="Picture 8" descr="H:\POSTERS\FINAL FOTOES\DSC_2333.JPG"/>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4038600" y="4479925"/>
            <a:ext cx="2971800" cy="2378075"/>
          </a:xfrm>
          <a:noFill/>
        </p:spPr>
      </p:pic>
      <p:sp>
        <p:nvSpPr>
          <p:cNvPr id="4" name="Date Placeholder 3"/>
          <p:cNvSpPr>
            <a:spLocks noGrp="1"/>
          </p:cNvSpPr>
          <p:nvPr>
            <p:ph type="dt" sz="half" idx="10"/>
          </p:nvPr>
        </p:nvSpPr>
        <p:spPr/>
        <p:txBody>
          <a:bodyPr/>
          <a:lstStyle/>
          <a:p>
            <a:fld id="{2CDD8069-E74E-374A-AC6C-4081C99F5F1A}"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8670332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391400" cy="1295400"/>
          </a:xfrm>
        </p:spPr>
        <p:txBody>
          <a:bodyPr>
            <a:normAutofit fontScale="90000"/>
          </a:bodyPr>
          <a:lstStyle/>
          <a:p>
            <a:r>
              <a:rPr lang="en-US" sz="3100" dirty="0" smtClean="0"/>
              <a:t/>
            </a:r>
            <a:br>
              <a:rPr lang="en-US" sz="3100" dirty="0" smtClean="0"/>
            </a:br>
            <a:r>
              <a:rPr lang="en-US" sz="3100" dirty="0"/>
              <a:t/>
            </a:r>
            <a:br>
              <a:rPr lang="en-US" sz="3100" dirty="0"/>
            </a:br>
            <a:r>
              <a:rPr lang="en-US" sz="4400" b="1" dirty="0" smtClean="0"/>
              <a:t>GBV response</a:t>
            </a:r>
            <a:r>
              <a:rPr lang="en-US" sz="4400" b="1" dirty="0"/>
              <a:t> </a:t>
            </a:r>
            <a:r>
              <a:rPr lang="en-US" sz="4400" b="1" dirty="0" smtClean="0"/>
              <a:t>mainstreamed </a:t>
            </a:r>
            <a:r>
              <a:rPr lang="en-US" sz="4000" b="1" dirty="0" smtClean="0"/>
              <a:t> </a:t>
            </a:r>
            <a:br>
              <a:rPr lang="en-US" sz="4000" b="1" dirty="0" smtClean="0"/>
            </a:br>
            <a:endParaRPr lang="en-US" sz="4000" b="1" dirty="0"/>
          </a:p>
        </p:txBody>
      </p:sp>
      <p:sp>
        <p:nvSpPr>
          <p:cNvPr id="8" name="Content Placeholder 7"/>
          <p:cNvSpPr>
            <a:spLocks noGrp="1"/>
          </p:cNvSpPr>
          <p:nvPr>
            <p:ph idx="1"/>
          </p:nvPr>
        </p:nvSpPr>
        <p:spPr>
          <a:xfrm>
            <a:off x="457200" y="2123440"/>
            <a:ext cx="8229600" cy="4709160"/>
          </a:xfrm>
        </p:spPr>
        <p:txBody>
          <a:bodyPr>
            <a:normAutofit/>
          </a:bodyPr>
          <a:lstStyle/>
          <a:p>
            <a:pPr lvl="1">
              <a:lnSpc>
                <a:spcPct val="90000"/>
              </a:lnSpc>
            </a:pPr>
            <a:r>
              <a:rPr lang="en-US" sz="3400" b="1" dirty="0" smtClean="0">
                <a:solidFill>
                  <a:srgbClr val="000090"/>
                </a:solidFill>
              </a:rPr>
              <a:t>Gender desks – police and military</a:t>
            </a:r>
          </a:p>
          <a:p>
            <a:pPr lvl="1">
              <a:lnSpc>
                <a:spcPct val="90000"/>
              </a:lnSpc>
            </a:pPr>
            <a:r>
              <a:rPr lang="en-US" sz="3400" b="1" dirty="0" smtClean="0">
                <a:solidFill>
                  <a:srgbClr val="000090"/>
                </a:solidFill>
              </a:rPr>
              <a:t>Training – law enforcement</a:t>
            </a:r>
          </a:p>
          <a:p>
            <a:pPr lvl="1">
              <a:lnSpc>
                <a:spcPct val="90000"/>
              </a:lnSpc>
            </a:pPr>
            <a:r>
              <a:rPr lang="en-US" sz="3400" b="1" dirty="0" smtClean="0">
                <a:solidFill>
                  <a:srgbClr val="000090"/>
                </a:solidFill>
              </a:rPr>
              <a:t>Communication and awareness-raising</a:t>
            </a:r>
          </a:p>
          <a:p>
            <a:pPr lvl="1">
              <a:lnSpc>
                <a:spcPct val="90000"/>
              </a:lnSpc>
            </a:pPr>
            <a:r>
              <a:rPr lang="en-US" sz="3400" b="1" dirty="0" smtClean="0">
                <a:solidFill>
                  <a:srgbClr val="000090"/>
                </a:solidFill>
              </a:rPr>
              <a:t>Community-based approaches </a:t>
            </a:r>
          </a:p>
          <a:p>
            <a:pPr lvl="1">
              <a:lnSpc>
                <a:spcPct val="90000"/>
              </a:lnSpc>
            </a:pPr>
            <a:r>
              <a:rPr lang="en-US" sz="3400" b="1" dirty="0" smtClean="0">
                <a:solidFill>
                  <a:srgbClr val="000090"/>
                </a:solidFill>
              </a:rPr>
              <a:t>Multi-sectoral approach</a:t>
            </a:r>
          </a:p>
          <a:p>
            <a:pPr lvl="1">
              <a:lnSpc>
                <a:spcPct val="90000"/>
              </a:lnSpc>
            </a:pPr>
            <a:r>
              <a:rPr lang="en-US" sz="3400" b="1" dirty="0" smtClean="0">
                <a:solidFill>
                  <a:srgbClr val="000090"/>
                </a:solidFill>
              </a:rPr>
              <a:t>One-stop centres</a:t>
            </a:r>
            <a:endParaRPr lang="en-US" sz="3400" b="1" dirty="0">
              <a:solidFill>
                <a:srgbClr val="000090"/>
              </a:solidFill>
            </a:endParaRPr>
          </a:p>
        </p:txBody>
      </p:sp>
      <p:sp>
        <p:nvSpPr>
          <p:cNvPr id="3" name="Date Placeholder 2"/>
          <p:cNvSpPr>
            <a:spLocks noGrp="1"/>
          </p:cNvSpPr>
          <p:nvPr>
            <p:ph type="dt" sz="half" idx="10"/>
          </p:nvPr>
        </p:nvSpPr>
        <p:spPr/>
        <p:txBody>
          <a:bodyPr/>
          <a:lstStyle/>
          <a:p>
            <a:fld id="{52437102-B491-794F-ACF1-6D6341ABB38E}" type="datetime3">
              <a:rPr lang="en-AU" smtClean="0"/>
              <a:t>13 April 2016</a:t>
            </a:fld>
            <a:endParaRPr lang="en-US"/>
          </a:p>
        </p:txBody>
      </p:sp>
      <p:sp>
        <p:nvSpPr>
          <p:cNvPr id="4" name="Footer Placeholder 3"/>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77200792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52400"/>
            <a:ext cx="8153400" cy="1066800"/>
          </a:xfrm>
        </p:spPr>
        <p:txBody>
          <a:bodyPr/>
          <a:lstStyle/>
          <a:p>
            <a:r>
              <a:rPr lang="en-US" sz="3600" b="1" dirty="0" smtClean="0">
                <a:solidFill>
                  <a:schemeClr val="bg2">
                    <a:lumMod val="75000"/>
                  </a:schemeClr>
                </a:solidFill>
              </a:rPr>
              <a:t>Best Practices in Prevention and Response to GBV</a:t>
            </a:r>
          </a:p>
        </p:txBody>
      </p:sp>
      <p:sp>
        <p:nvSpPr>
          <p:cNvPr id="6" name="Rectangle 5"/>
          <p:cNvSpPr/>
          <p:nvPr/>
        </p:nvSpPr>
        <p:spPr>
          <a:xfrm>
            <a:off x="0" y="1219201"/>
            <a:ext cx="2819400" cy="5632311"/>
          </a:xfrm>
          <a:prstGeom prst="rect">
            <a:avLst/>
          </a:prstGeom>
          <a:solidFill>
            <a:srgbClr val="002060"/>
          </a:solidFill>
          <a:ln/>
        </p:spPr>
        <p:style>
          <a:lnRef idx="2">
            <a:schemeClr val="accent1"/>
          </a:lnRef>
          <a:fillRef idx="1">
            <a:schemeClr val="lt1"/>
          </a:fillRef>
          <a:effectRef idx="0">
            <a:schemeClr val="accent1"/>
          </a:effectRef>
          <a:fontRef idx="minor">
            <a:schemeClr val="dk1"/>
          </a:fontRef>
        </p:style>
        <p:txBody>
          <a:bodyPr>
            <a:spAutoFit/>
          </a:bodyPr>
          <a:lstStyle/>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Rapid field response</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Free telephone hotline 3512 </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Investigation</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Counseling</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Community mobilization </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Networking with partners</a:t>
            </a:r>
          </a:p>
          <a:p>
            <a:pPr>
              <a:buFont typeface="Arial" pitchFamily="34" charset="0"/>
              <a:buChar char="•"/>
              <a:defRPr/>
            </a:pPr>
            <a:r>
              <a:rPr lang="en-US" sz="2400" b="1" dirty="0">
                <a:ln w="12700">
                  <a:solidFill>
                    <a:schemeClr val="tx2">
                      <a:satMod val="155000"/>
                    </a:schemeClr>
                  </a:solidFill>
                  <a:prstDash val="solid"/>
                </a:ln>
                <a:solidFill>
                  <a:schemeClr val="bg1"/>
                </a:solidFill>
                <a:effectLst>
                  <a:outerShdw blurRad="38100" dist="38100" dir="2700000" algn="tl">
                    <a:srgbClr val="000000">
                      <a:alpha val="43137"/>
                    </a:srgbClr>
                  </a:outerShdw>
                </a:effectLst>
                <a:latin typeface="Arial" pitchFamily="34" charset="0"/>
                <a:cs typeface="Arial" pitchFamily="34" charset="0"/>
              </a:rPr>
              <a:t>Training  officers on GBV </a:t>
            </a:r>
          </a:p>
          <a:p>
            <a:pPr>
              <a:buFont typeface="Arial" pitchFamily="34" charset="0"/>
              <a:buChar char="•"/>
              <a:defRPr/>
            </a:pPr>
            <a:endParaRPr lang="en-US" sz="2400" b="1" dirty="0">
              <a:ln w="12700">
                <a:solidFill>
                  <a:schemeClr val="tx2">
                    <a:satMod val="155000"/>
                  </a:schemeClr>
                </a:solidFill>
                <a:prstDash val="solid"/>
              </a:ln>
              <a:solidFill>
                <a:schemeClr val="bg2">
                  <a:tint val="85000"/>
                  <a:satMod val="155000"/>
                </a:schemeClr>
              </a:solidFill>
              <a:effectLst>
                <a:outerShdw blurRad="38100" dist="38100" dir="2700000" algn="tl">
                  <a:srgbClr val="000000">
                    <a:alpha val="43137"/>
                  </a:srgbClr>
                </a:outerShdw>
              </a:effectLst>
              <a:latin typeface="Arial" pitchFamily="34" charset="0"/>
              <a:cs typeface="Arial" pitchFamily="34" charset="0"/>
            </a:endParaRPr>
          </a:p>
          <a:p>
            <a:pPr algn="ctr">
              <a:defRPr/>
            </a:pP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defRPr/>
            </a:pPr>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5604" name="Picture 11" descr="P5030008"/>
          <p:cNvPicPr>
            <a:picLocks noChangeAspect="1" noChangeArrowheads="1"/>
          </p:cNvPicPr>
          <p:nvPr/>
        </p:nvPicPr>
        <p:blipFill>
          <a:blip r:embed="rId2"/>
          <a:srcRect/>
          <a:stretch>
            <a:fillRect/>
          </a:stretch>
        </p:blipFill>
        <p:spPr bwMode="auto">
          <a:xfrm>
            <a:off x="2895600" y="1676400"/>
            <a:ext cx="2622550" cy="2560638"/>
          </a:xfrm>
          <a:prstGeom prst="rect">
            <a:avLst/>
          </a:prstGeom>
          <a:noFill/>
          <a:ln w="9525">
            <a:noFill/>
            <a:miter lim="800000"/>
            <a:headEnd/>
            <a:tailEnd/>
          </a:ln>
        </p:spPr>
      </p:pic>
      <p:pic>
        <p:nvPicPr>
          <p:cNvPr id="25605" name="Picture 7" descr="C:\Documents and Settings\Admin\Desktop\GBV P\IMG_2400.jpg"/>
          <p:cNvPicPr>
            <a:picLocks noChangeAspect="1" noChangeArrowheads="1"/>
          </p:cNvPicPr>
          <p:nvPr/>
        </p:nvPicPr>
        <p:blipFill>
          <a:blip r:embed="rId3"/>
          <a:srcRect/>
          <a:stretch>
            <a:fillRect/>
          </a:stretch>
        </p:blipFill>
        <p:spPr bwMode="auto">
          <a:xfrm>
            <a:off x="5791200" y="1676400"/>
            <a:ext cx="2378075" cy="2606675"/>
          </a:xfrm>
          <a:prstGeom prst="rect">
            <a:avLst/>
          </a:prstGeom>
          <a:noFill/>
          <a:ln w="9525">
            <a:noFill/>
            <a:miter lim="800000"/>
            <a:headEnd/>
            <a:tailEnd/>
          </a:ln>
        </p:spPr>
      </p:pic>
      <p:pic>
        <p:nvPicPr>
          <p:cNvPr id="25606" name="Picture 8" descr="H:\POSTERS\FINAL FOTOES\DSC_2333.JPG"/>
          <p:cNvPicPr>
            <a:picLocks noGrp="1" noChangeAspect="1" noChangeArrowheads="1"/>
          </p:cNvPicPr>
          <p:nvPr>
            <p:ph idx="1"/>
          </p:nvPr>
        </p:nvPicPr>
        <p:blipFill>
          <a:blip r:embed="rId4"/>
          <a:srcRect/>
          <a:stretch>
            <a:fillRect/>
          </a:stretch>
        </p:blipFill>
        <p:spPr>
          <a:xfrm>
            <a:off x="4038600" y="4479925"/>
            <a:ext cx="2971800" cy="2378075"/>
          </a:xfrm>
          <a:noFill/>
        </p:spPr>
      </p:pic>
      <p:sp>
        <p:nvSpPr>
          <p:cNvPr id="4" name="Date Placeholder 3"/>
          <p:cNvSpPr>
            <a:spLocks noGrp="1"/>
          </p:cNvSpPr>
          <p:nvPr>
            <p:ph type="dt" sz="half" idx="10"/>
          </p:nvPr>
        </p:nvSpPr>
        <p:spPr/>
        <p:txBody>
          <a:bodyPr/>
          <a:lstStyle/>
          <a:p>
            <a:fld id="{2CDD8069-E74E-374A-AC6C-4081C99F5F1A}"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52826124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Macintosh HD:Users:mamy2:Desktop:orange day.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p:spPr>
      </p:pic>
      <p:sp>
        <p:nvSpPr>
          <p:cNvPr id="5" name="TextBox 4"/>
          <p:cNvSpPr txBox="1"/>
          <p:nvPr/>
        </p:nvSpPr>
        <p:spPr>
          <a:xfrm>
            <a:off x="838200" y="5943600"/>
            <a:ext cx="6657191" cy="584776"/>
          </a:xfrm>
          <a:prstGeom prst="rect">
            <a:avLst/>
          </a:prstGeom>
          <a:noFill/>
        </p:spPr>
        <p:txBody>
          <a:bodyPr wrap="none" rtlCol="0">
            <a:spAutoFit/>
          </a:bodyPr>
          <a:lstStyle/>
          <a:p>
            <a:r>
              <a:rPr lang="en-US" sz="3200" b="1" dirty="0" smtClean="0"/>
              <a:t>Rwanda Men’s Resources Centre</a:t>
            </a:r>
            <a:endParaRPr lang="en-US" sz="3200" b="1" dirty="0"/>
          </a:p>
        </p:txBody>
      </p:sp>
    </p:spTree>
    <p:extLst>
      <p:ext uri="{BB962C8B-B14F-4D97-AF65-F5344CB8AC3E}">
        <p14:creationId xmlns:p14="http://schemas.microsoft.com/office/powerpoint/2010/main" val="22500645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March for Women for IWD</a:t>
            </a:r>
            <a:endParaRPr lang="en-US" b="1" dirty="0"/>
          </a:p>
        </p:txBody>
      </p:sp>
      <p:pic>
        <p:nvPicPr>
          <p:cNvPr id="6" name="Content Placeholder 5" descr="Rwanda-womens-equality-march.jpg"/>
          <p:cNvPicPr>
            <a:picLocks noGrp="1" noChangeAspect="1"/>
          </p:cNvPicPr>
          <p:nvPr>
            <p:ph idx="1"/>
          </p:nvPr>
        </p:nvPicPr>
        <p:blipFill>
          <a:blip r:embed="rId2">
            <a:extLst>
              <a:ext uri="{28A0092B-C50C-407E-A947-70E740481C1C}">
                <a14:useLocalDpi xmlns:a14="http://schemas.microsoft.com/office/drawing/2010/main" val="0"/>
              </a:ext>
            </a:extLst>
          </a:blip>
          <a:srcRect t="4994" b="4994"/>
          <a:stretch>
            <a:fillRect/>
          </a:stretch>
        </p:blipFill>
        <p:spPr/>
      </p:pic>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5238764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Important Contribution of First Lady of Rwanda</a:t>
            </a:r>
            <a:endParaRPr lang="en-US" b="1"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3C2BF0B2-11D3-2A4B-A656-DC9DB01C9002}"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pic>
        <p:nvPicPr>
          <p:cNvPr id="6" name="Picture 2" descr="C:\Users\Shirley Randell\Documents\aacurrent major projects\csw\2010\scranton\strong women\0057.jpg"/>
          <p:cNvPicPr>
            <a:picLocks noChangeAspect="1" noChangeArrowheads="1"/>
          </p:cNvPicPr>
          <p:nvPr/>
        </p:nvPicPr>
        <p:blipFill>
          <a:blip r:embed="rId2" cstate="email">
            <a:extLst>
              <a:ext uri="{28A0092B-C50C-407E-A947-70E740481C1C}">
                <a14:useLocalDpi xmlns:a14="http://schemas.microsoft.com/office/drawing/2010/main"/>
              </a:ext>
            </a:extLst>
          </a:blip>
          <a:srcRect l="-82368" r="-82368"/>
          <a:stretch>
            <a:fillRect/>
          </a:stretch>
        </p:blipFill>
        <p:spPr bwMode="auto">
          <a:xfrm>
            <a:off x="-2556792" y="1556792"/>
            <a:ext cx="9356167" cy="5301208"/>
          </a:xfrm>
          <a:prstGeom prst="rect">
            <a:avLst/>
          </a:prstGeom>
          <a:noFill/>
        </p:spPr>
      </p:pic>
      <p:sp>
        <p:nvSpPr>
          <p:cNvPr id="7" name="TextBox 6"/>
          <p:cNvSpPr txBox="1"/>
          <p:nvPr/>
        </p:nvSpPr>
        <p:spPr>
          <a:xfrm>
            <a:off x="3923928" y="2348880"/>
            <a:ext cx="4458072" cy="4031873"/>
          </a:xfrm>
          <a:prstGeom prst="rect">
            <a:avLst/>
          </a:prstGeom>
          <a:noFill/>
        </p:spPr>
        <p:txBody>
          <a:bodyPr wrap="square" rtlCol="0">
            <a:spAutoFit/>
          </a:bodyPr>
          <a:lstStyle/>
          <a:p>
            <a:pPr marL="457200" indent="-457200">
              <a:buFont typeface="Arial"/>
              <a:buChar char="•"/>
            </a:pPr>
            <a:r>
              <a:rPr lang="en-US" sz="3200" b="1" dirty="0" err="1" smtClean="0"/>
              <a:t>Imbutu</a:t>
            </a:r>
            <a:r>
              <a:rPr lang="en-US" sz="3200" b="1" dirty="0" smtClean="0"/>
              <a:t> Foundation</a:t>
            </a:r>
          </a:p>
          <a:p>
            <a:endParaRPr lang="en-US" sz="3200" b="1" dirty="0" smtClean="0"/>
          </a:p>
          <a:p>
            <a:pPr marL="457200" indent="-457200">
              <a:buFont typeface="Arial"/>
              <a:buChar char="•"/>
            </a:pPr>
            <a:r>
              <a:rPr lang="en-US" sz="3200" b="1" dirty="0" smtClean="0"/>
              <a:t>Scholarships for orphans</a:t>
            </a:r>
          </a:p>
          <a:p>
            <a:pPr marL="457200" indent="-457200">
              <a:buFont typeface="Arial"/>
              <a:buChar char="•"/>
            </a:pPr>
            <a:endParaRPr lang="en-US" sz="3200" b="1" dirty="0" smtClean="0"/>
          </a:p>
          <a:p>
            <a:pPr marL="457200" indent="-457200">
              <a:buFont typeface="Arial"/>
              <a:buChar char="•"/>
            </a:pPr>
            <a:r>
              <a:rPr lang="en-US" sz="3200" b="1" dirty="0" smtClean="0"/>
              <a:t>Prizes for the </a:t>
            </a:r>
          </a:p>
          <a:p>
            <a:r>
              <a:rPr lang="en-US" sz="3200" b="1" dirty="0" smtClean="0"/>
              <a:t>    best girl students</a:t>
            </a:r>
            <a:endParaRPr lang="en-US" sz="3200" b="1" dirty="0" smtClean="0"/>
          </a:p>
          <a:p>
            <a:r>
              <a:rPr lang="en-US" sz="3200" b="1" dirty="0" smtClean="0"/>
              <a:t>    at </a:t>
            </a:r>
            <a:r>
              <a:rPr lang="en-US" sz="3200" b="1" dirty="0" smtClean="0"/>
              <a:t>every level </a:t>
            </a:r>
            <a:endParaRPr lang="en-US" sz="3200" b="1" dirty="0"/>
          </a:p>
        </p:txBody>
      </p:sp>
    </p:spTree>
    <p:extLst>
      <p:ext uri="{BB962C8B-B14F-4D97-AF65-F5344CB8AC3E}">
        <p14:creationId xmlns:p14="http://schemas.microsoft.com/office/powerpoint/2010/main" val="4028259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Inyumba-Aloys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2" y="0"/>
            <a:ext cx="9117158" cy="6244977"/>
          </a:xfrm>
          <a:prstGeom prst="rect">
            <a:avLst/>
          </a:prstGeom>
        </p:spPr>
      </p:pic>
      <p:sp>
        <p:nvSpPr>
          <p:cNvPr id="5" name="TextBox 4"/>
          <p:cNvSpPr txBox="1"/>
          <p:nvPr/>
        </p:nvSpPr>
        <p:spPr>
          <a:xfrm>
            <a:off x="5410200" y="0"/>
            <a:ext cx="3864939" cy="4524316"/>
          </a:xfrm>
          <a:prstGeom prst="rect">
            <a:avLst/>
          </a:prstGeom>
          <a:noFill/>
        </p:spPr>
        <p:txBody>
          <a:bodyPr wrap="square" rtlCol="0">
            <a:spAutoFit/>
          </a:bodyPr>
          <a:lstStyle/>
          <a:p>
            <a:r>
              <a:rPr lang="en-US" b="1" dirty="0" smtClean="0"/>
              <a:t>Late Hon </a:t>
            </a:r>
            <a:r>
              <a:rPr lang="en-US" b="1" dirty="0" err="1" smtClean="0"/>
              <a:t>Alyoisea</a:t>
            </a:r>
            <a:r>
              <a:rPr lang="en-US" b="1" dirty="0" smtClean="0"/>
              <a:t> Inyumba</a:t>
            </a:r>
          </a:p>
          <a:p>
            <a:endParaRPr lang="en-US" b="1" dirty="0" smtClean="0"/>
          </a:p>
          <a:p>
            <a:r>
              <a:rPr lang="en-US" b="1" dirty="0" smtClean="0"/>
              <a:t>Commissioner for the </a:t>
            </a:r>
          </a:p>
          <a:p>
            <a:r>
              <a:rPr lang="en-US" b="1" dirty="0" smtClean="0"/>
              <a:t>RPF</a:t>
            </a:r>
          </a:p>
          <a:p>
            <a:endParaRPr lang="en-US" b="1" dirty="0" smtClean="0"/>
          </a:p>
          <a:p>
            <a:r>
              <a:rPr lang="en-US" b="1" dirty="0" smtClean="0"/>
              <a:t>           First Minister for </a:t>
            </a:r>
            <a:r>
              <a:rPr lang="en-US" b="1" dirty="0" smtClean="0"/>
              <a:t>Gender 	and served again in this 	position</a:t>
            </a:r>
            <a:endParaRPr lang="en-US" b="1" dirty="0" smtClean="0"/>
          </a:p>
          <a:p>
            <a:endParaRPr lang="en-US" b="1" dirty="0" smtClean="0"/>
          </a:p>
          <a:p>
            <a:r>
              <a:rPr lang="en-US" b="1" dirty="0"/>
              <a:t> </a:t>
            </a:r>
            <a:r>
              <a:rPr lang="en-US" b="1" dirty="0" smtClean="0"/>
              <a:t>           Chair Unity and     	</a:t>
            </a:r>
            <a:r>
              <a:rPr lang="en-US" b="1" dirty="0" smtClean="0"/>
              <a:t>Reconciliation</a:t>
            </a:r>
            <a:endParaRPr lang="en-US" b="1" dirty="0" smtClean="0"/>
          </a:p>
          <a:p>
            <a:r>
              <a:rPr lang="en-US" b="1" dirty="0" smtClean="0"/>
              <a:t>	Commission</a:t>
            </a:r>
          </a:p>
          <a:p>
            <a:endParaRPr lang="en-US" b="1" dirty="0"/>
          </a:p>
          <a:p>
            <a:r>
              <a:rPr lang="en-US" b="1" dirty="0" smtClean="0"/>
              <a:t>	</a:t>
            </a:r>
            <a:r>
              <a:rPr lang="en-US" b="1" dirty="0" smtClean="0"/>
              <a:t>Senator</a:t>
            </a:r>
          </a:p>
          <a:p>
            <a:endParaRPr lang="en-US" b="1" dirty="0" smtClean="0"/>
          </a:p>
          <a:p>
            <a:endParaRPr lang="en-US" dirty="0"/>
          </a:p>
        </p:txBody>
      </p:sp>
    </p:spTree>
    <p:extLst>
      <p:ext uri="{BB962C8B-B14F-4D97-AF65-F5344CB8AC3E}">
        <p14:creationId xmlns:p14="http://schemas.microsoft.com/office/powerpoint/2010/main" val="40693566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042276" cy="1336956"/>
          </a:xfrm>
        </p:spPr>
        <p:txBody>
          <a:bodyPr/>
          <a:lstStyle/>
          <a:p>
            <a:r>
              <a:rPr lang="en-US" b="1" dirty="0" smtClean="0"/>
              <a:t>First Lady HE Jeanette Kagame</a:t>
            </a:r>
            <a:endParaRPr lang="en-US" b="1" dirty="0"/>
          </a:p>
        </p:txBody>
      </p:sp>
      <p:sp>
        <p:nvSpPr>
          <p:cNvPr id="3" name="Content Placeholder 2"/>
          <p:cNvSpPr>
            <a:spLocks noGrp="1"/>
          </p:cNvSpPr>
          <p:nvPr>
            <p:ph idx="1"/>
          </p:nvPr>
        </p:nvSpPr>
        <p:spPr>
          <a:xfrm>
            <a:off x="685800" y="2438400"/>
            <a:ext cx="8042276" cy="4343400"/>
          </a:xfrm>
        </p:spPr>
        <p:txBody>
          <a:bodyPr/>
          <a:lstStyle/>
          <a:p>
            <a:pPr marL="0" indent="0">
              <a:buNone/>
            </a:pPr>
            <a:r>
              <a:rPr lang="en-GB" sz="4000" b="1" i="1" dirty="0" smtClean="0"/>
              <a:t>Men and women together in Rwanda have developed the </a:t>
            </a:r>
            <a:r>
              <a:rPr lang="en-GB" sz="4000" b="1" i="1" dirty="0"/>
              <a:t>right collective </a:t>
            </a:r>
            <a:r>
              <a:rPr lang="en-GB" sz="4000" b="1" i="1" dirty="0" err="1"/>
              <a:t>mindset</a:t>
            </a:r>
            <a:r>
              <a:rPr lang="en-GB" sz="4000" b="1" i="1" dirty="0"/>
              <a:t> towards post-conflict transformation </a:t>
            </a:r>
            <a:endParaRPr lang="en-AU" sz="4000" b="1" i="1" dirty="0"/>
          </a:p>
          <a:p>
            <a:endParaRPr lang="en-US"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6669319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107576"/>
            <a:ext cx="7296150" cy="1721224"/>
          </a:xfrm>
        </p:spPr>
        <p:txBody>
          <a:bodyPr>
            <a:normAutofit/>
          </a:bodyPr>
          <a:lstStyle/>
          <a:p>
            <a:r>
              <a:rPr lang="en-AU" b="1" dirty="0" smtClean="0"/>
              <a:t>Men and Women in Partnership</a:t>
            </a:r>
            <a:endParaRPr lang="en-AU" b="1" dirty="0"/>
          </a:p>
        </p:txBody>
      </p:sp>
      <p:pic>
        <p:nvPicPr>
          <p:cNvPr id="1026" name="Picture 2" descr="C:\Users\Shirley Randell\Documents\aacurrent major projects\csw\2010\scranton\strong women\0007.jpg"/>
          <p:cNvPicPr>
            <a:picLocks noGrp="1" noChangeAspect="1" noChangeArrowheads="1"/>
          </p:cNvPicPr>
          <p:nvPr>
            <p:ph idx="1"/>
          </p:nvPr>
        </p:nvPicPr>
        <p:blipFill>
          <a:blip r:embed="rId2" cstate="print"/>
          <a:srcRect t="10355" b="10355"/>
          <a:stretch>
            <a:fillRect/>
          </a:stretch>
        </p:blipFill>
        <p:spPr bwMode="auto">
          <a:xfrm>
            <a:off x="228600" y="2133600"/>
            <a:ext cx="8042276" cy="4343400"/>
          </a:xfrm>
          <a:prstGeom prst="rect">
            <a:avLst/>
          </a:prstGeom>
          <a:noFill/>
        </p:spPr>
      </p:pic>
      <p:sp>
        <p:nvSpPr>
          <p:cNvPr id="7" name="Date Placeholder 6"/>
          <p:cNvSpPr>
            <a:spLocks noGrp="1"/>
          </p:cNvSpPr>
          <p:nvPr>
            <p:ph type="dt" sz="half" idx="10"/>
          </p:nvPr>
        </p:nvSpPr>
        <p:spPr/>
        <p:txBody>
          <a:bodyPr/>
          <a:lstStyle/>
          <a:p>
            <a:fld id="{73495A6A-8A29-FC43-A388-7F87558B571C}" type="datetime3">
              <a:rPr lang="en-AU" smtClean="0"/>
              <a:t>13 April 2016</a:t>
            </a:fld>
            <a:endParaRPr lang="en-US"/>
          </a:p>
        </p:txBody>
      </p:sp>
      <p:sp>
        <p:nvSpPr>
          <p:cNvPr id="8" name="Footer Placeholder 7"/>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147921485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8A4E3C-AC4C-5547-8FAE-F99EC1E29B74}"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pic>
        <p:nvPicPr>
          <p:cNvPr id="4" name="Picture 3" descr="1446934655fatuma-ndangiz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3398"/>
          </a:xfrm>
          <a:prstGeom prst="rect">
            <a:avLst/>
          </a:prstGeom>
        </p:spPr>
      </p:pic>
      <p:sp>
        <p:nvSpPr>
          <p:cNvPr id="5" name="TextBox 4"/>
          <p:cNvSpPr txBox="1"/>
          <p:nvPr/>
        </p:nvSpPr>
        <p:spPr>
          <a:xfrm>
            <a:off x="0" y="1066800"/>
            <a:ext cx="2428970" cy="2031325"/>
          </a:xfrm>
          <a:prstGeom prst="rect">
            <a:avLst/>
          </a:prstGeom>
          <a:noFill/>
        </p:spPr>
        <p:txBody>
          <a:bodyPr wrap="none" rtlCol="0">
            <a:spAutoFit/>
          </a:bodyPr>
          <a:lstStyle/>
          <a:p>
            <a:r>
              <a:rPr lang="en-US" b="1" dirty="0" smtClean="0"/>
              <a:t>Hon Fatuma</a:t>
            </a:r>
          </a:p>
          <a:p>
            <a:r>
              <a:rPr lang="en-US" b="1" dirty="0" smtClean="0"/>
              <a:t>Ndangiza, </a:t>
            </a:r>
          </a:p>
          <a:p>
            <a:r>
              <a:rPr lang="en-US" b="1" dirty="0" smtClean="0"/>
              <a:t>Deputy Chief </a:t>
            </a:r>
          </a:p>
          <a:p>
            <a:r>
              <a:rPr lang="en-US" b="1" dirty="0" smtClean="0"/>
              <a:t>Executive</a:t>
            </a:r>
          </a:p>
          <a:p>
            <a:r>
              <a:rPr lang="en-US" b="1" dirty="0" smtClean="0"/>
              <a:t>Rwanda Governance</a:t>
            </a:r>
          </a:p>
          <a:p>
            <a:r>
              <a:rPr lang="en-US" b="1" dirty="0" smtClean="0"/>
              <a:t>Board</a:t>
            </a:r>
          </a:p>
          <a:p>
            <a:r>
              <a:rPr lang="en-US" dirty="0" smtClean="0"/>
              <a:t>  </a:t>
            </a:r>
            <a:endParaRPr lang="en-US" dirty="0"/>
          </a:p>
        </p:txBody>
      </p:sp>
    </p:spTree>
    <p:extLst>
      <p:ext uri="{BB962C8B-B14F-4D97-AF65-F5344CB8AC3E}">
        <p14:creationId xmlns:p14="http://schemas.microsoft.com/office/powerpoint/2010/main" val="214029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Inclusive Governance</a:t>
            </a:r>
            <a:endParaRPr lang="en-US" b="1" dirty="0"/>
          </a:p>
        </p:txBody>
      </p:sp>
      <p:sp>
        <p:nvSpPr>
          <p:cNvPr id="3" name="Content Placeholder 2"/>
          <p:cNvSpPr>
            <a:spLocks noGrp="1"/>
          </p:cNvSpPr>
          <p:nvPr>
            <p:ph idx="1"/>
          </p:nvPr>
        </p:nvSpPr>
        <p:spPr/>
        <p:txBody>
          <a:bodyPr>
            <a:normAutofit/>
          </a:bodyPr>
          <a:lstStyle/>
          <a:p>
            <a:r>
              <a:rPr lang="en-US" sz="3600" b="1" dirty="0">
                <a:solidFill>
                  <a:schemeClr val="tx1"/>
                </a:solidFill>
              </a:rPr>
              <a:t>Inclusive governance in which no one is left out through power sharing is the core for sustainable democracy and governance and that is what states should strive for in the Great Lakes </a:t>
            </a:r>
            <a:r>
              <a:rPr lang="en-US" sz="3600" b="1" dirty="0" smtClean="0">
                <a:solidFill>
                  <a:schemeClr val="tx1"/>
                </a:solidFill>
              </a:rPr>
              <a:t>Region</a:t>
            </a:r>
            <a:endParaRPr lang="en-US" sz="3600" b="1" dirty="0">
              <a:solidFill>
                <a:schemeClr val="tx1"/>
              </a:solidFill>
            </a:endParaRP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2310672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a:t>H.E President Paul Kagame, speaking at the Fifth Tokyo International Conference for African Development, June </a:t>
            </a:r>
            <a:r>
              <a:rPr lang="en-US" sz="3000" b="1" dirty="0" smtClean="0"/>
              <a:t>2013</a:t>
            </a:r>
            <a:endParaRPr lang="en-US" sz="3000" b="1" dirty="0"/>
          </a:p>
        </p:txBody>
      </p:sp>
      <p:sp>
        <p:nvSpPr>
          <p:cNvPr id="3" name="Content Placeholder 2"/>
          <p:cNvSpPr>
            <a:spLocks noGrp="1"/>
          </p:cNvSpPr>
          <p:nvPr>
            <p:ph idx="1"/>
          </p:nvPr>
        </p:nvSpPr>
        <p:spPr>
          <a:xfrm>
            <a:off x="228600" y="1600201"/>
            <a:ext cx="8763000" cy="4343400"/>
          </a:xfrm>
        </p:spPr>
        <p:txBody>
          <a:bodyPr>
            <a:noAutofit/>
          </a:bodyPr>
          <a:lstStyle/>
          <a:p>
            <a:pPr marL="0" indent="0">
              <a:buNone/>
            </a:pPr>
            <a:r>
              <a:rPr lang="en-US" sz="3200" b="1" i="1" dirty="0"/>
              <a:t>It is now possible to foresee a time soon when women in top leadership positions will no longer be an exception but rather one where women’s ability to lead will be so usual that no one will remark about it. Ultimately, the most effective and long-lasting guarantee to women’s equality and increased participation in economic activity is education – to acquire knowledge and skills. </a:t>
            </a:r>
            <a:endParaRPr lang="en-AU" sz="3200" b="1" i="1" dirty="0"/>
          </a:p>
          <a:p>
            <a:endParaRPr lang="en-US" sz="3200" dirty="0"/>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24750439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9538" name="Picture 2" descr="DSC04504"/>
          <p:cNvPicPr>
            <a:picLocks noChangeAspect="1" noChangeArrowheads="1"/>
          </p:cNvPicPr>
          <p:nvPr/>
        </p:nvPicPr>
        <p:blipFill>
          <a:blip r:embed="rId2" cstate="print"/>
          <a:srcRect/>
          <a:stretch>
            <a:fillRect/>
          </a:stretch>
        </p:blipFill>
        <p:spPr bwMode="auto">
          <a:xfrm>
            <a:off x="114300" y="98425"/>
            <a:ext cx="9029700" cy="6759575"/>
          </a:xfrm>
          <a:prstGeom prst="rect">
            <a:avLst/>
          </a:prstGeom>
          <a:noFill/>
          <a:ln w="9525">
            <a:noFill/>
            <a:miter lim="800000"/>
            <a:headEnd/>
            <a:tailEnd/>
          </a:ln>
        </p:spPr>
      </p:pic>
      <p:pic>
        <p:nvPicPr>
          <p:cNvPr id="449539" name="Picture 3" descr="rwanda"/>
          <p:cNvPicPr>
            <a:picLocks noChangeAspect="1" noChangeArrowheads="1"/>
          </p:cNvPicPr>
          <p:nvPr/>
        </p:nvPicPr>
        <p:blipFill>
          <a:blip r:embed="rId3" cstate="print"/>
          <a:srcRect/>
          <a:stretch>
            <a:fillRect/>
          </a:stretch>
        </p:blipFill>
        <p:spPr bwMode="auto">
          <a:xfrm>
            <a:off x="7772400" y="0"/>
            <a:ext cx="1371600" cy="952500"/>
          </a:xfrm>
          <a:prstGeom prst="rect">
            <a:avLst/>
          </a:prstGeom>
          <a:noFill/>
          <a:ln w="9525">
            <a:noFill/>
            <a:miter lim="800000"/>
            <a:headEnd/>
            <a:tailEnd/>
          </a:ln>
          <a:effectLst/>
        </p:spPr>
      </p:pic>
      <p:sp>
        <p:nvSpPr>
          <p:cNvPr id="449542" name="Text Box 6"/>
          <p:cNvSpPr txBox="1">
            <a:spLocks noChangeArrowheads="1"/>
          </p:cNvSpPr>
          <p:nvPr/>
        </p:nvSpPr>
        <p:spPr bwMode="auto">
          <a:xfrm>
            <a:off x="3635375" y="6491288"/>
            <a:ext cx="5508625" cy="366712"/>
          </a:xfrm>
          <a:prstGeom prst="rect">
            <a:avLst/>
          </a:prstGeom>
          <a:noFill/>
          <a:ln w="9525">
            <a:noFill/>
            <a:miter lim="800000"/>
            <a:headEnd/>
            <a:tailEnd/>
          </a:ln>
          <a:effectLst/>
        </p:spPr>
        <p:txBody>
          <a:bodyPr>
            <a:spAutoFit/>
          </a:bodyPr>
          <a:lstStyle/>
          <a:p>
            <a:pPr>
              <a:spcBef>
                <a:spcPct val="50000"/>
              </a:spcBef>
            </a:pPr>
            <a:endParaRPr lang="en-US"/>
          </a:p>
        </p:txBody>
      </p:sp>
      <p:sp>
        <p:nvSpPr>
          <p:cNvPr id="449543" name="Text Box 7"/>
          <p:cNvSpPr txBox="1">
            <a:spLocks noChangeArrowheads="1"/>
          </p:cNvSpPr>
          <p:nvPr/>
        </p:nvSpPr>
        <p:spPr bwMode="auto">
          <a:xfrm>
            <a:off x="1066800" y="6383635"/>
            <a:ext cx="7897812" cy="461665"/>
          </a:xfrm>
          <a:prstGeom prst="rect">
            <a:avLst/>
          </a:prstGeom>
          <a:noFill/>
          <a:ln w="9525">
            <a:noFill/>
            <a:miter lim="800000"/>
            <a:headEnd/>
            <a:tailEnd/>
          </a:ln>
          <a:effectLst/>
        </p:spPr>
        <p:txBody>
          <a:bodyPr wrap="square">
            <a:spAutoFit/>
          </a:bodyPr>
          <a:lstStyle/>
          <a:p>
            <a:pPr>
              <a:spcBef>
                <a:spcPct val="50000"/>
              </a:spcBef>
            </a:pPr>
            <a:r>
              <a:rPr lang="en-US" sz="2400" dirty="0"/>
              <a:t>	Celebrating </a:t>
            </a:r>
            <a:r>
              <a:rPr lang="en-US" sz="2400" dirty="0" smtClean="0"/>
              <a:t>peace, unity </a:t>
            </a:r>
            <a:r>
              <a:rPr lang="en-US" sz="2400" dirty="0"/>
              <a:t>and reconciliation</a:t>
            </a:r>
          </a:p>
        </p:txBody>
      </p:sp>
      <p:sp>
        <p:nvSpPr>
          <p:cNvPr id="2" name="Date Placeholder 1"/>
          <p:cNvSpPr>
            <a:spLocks noGrp="1"/>
          </p:cNvSpPr>
          <p:nvPr>
            <p:ph type="dt" sz="half" idx="10"/>
          </p:nvPr>
        </p:nvSpPr>
        <p:spPr/>
        <p:txBody>
          <a:bodyPr/>
          <a:lstStyle/>
          <a:p>
            <a:fld id="{FF745EB3-B7A5-4849-B64B-D4A6C9061236}" type="datetime3">
              <a:rPr lang="en-AU" smtClean="0"/>
              <a:t>13 April 2016</a:t>
            </a:fld>
            <a:endParaRPr lang="en-US"/>
          </a:p>
        </p:txBody>
      </p:sp>
      <p:sp>
        <p:nvSpPr>
          <p:cNvPr id="3" name="Footer Placeholder 2"/>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35668514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Profemmes Twese Hamwe</a:t>
            </a:r>
            <a:endParaRPr lang="en-US" b="1" dirty="0"/>
          </a:p>
        </p:txBody>
      </p:sp>
      <p:sp>
        <p:nvSpPr>
          <p:cNvPr id="3" name="Content Placeholder 2"/>
          <p:cNvSpPr>
            <a:spLocks noGrp="1"/>
          </p:cNvSpPr>
          <p:nvPr>
            <p:ph idx="1"/>
          </p:nvPr>
        </p:nvSpPr>
        <p:spPr>
          <a:xfrm>
            <a:off x="609600" y="1905000"/>
            <a:ext cx="8042276" cy="5105400"/>
          </a:xfrm>
        </p:spPr>
        <p:txBody>
          <a:bodyPr>
            <a:normAutofit/>
          </a:bodyPr>
          <a:lstStyle/>
          <a:p>
            <a:r>
              <a:rPr lang="en-US" sz="3200" b="1" dirty="0" smtClean="0"/>
              <a:t>Grew from 13 member organisations to 35 by the end of 1996</a:t>
            </a:r>
          </a:p>
          <a:p>
            <a:r>
              <a:rPr lang="en-US" sz="3200" b="1" dirty="0" smtClean="0"/>
              <a:t>Launched the Action for Peace Campaign in 1996 to foster dialogue </a:t>
            </a:r>
          </a:p>
          <a:p>
            <a:r>
              <a:rPr lang="en-US" sz="3200" b="1" dirty="0" smtClean="0"/>
              <a:t>Provided training, education and mentorship opportunities for women</a:t>
            </a:r>
          </a:p>
        </p:txBody>
      </p:sp>
      <p:sp>
        <p:nvSpPr>
          <p:cNvPr id="4" name="Date Placeholder 3"/>
          <p:cNvSpPr>
            <a:spLocks noGrp="1"/>
          </p:cNvSpPr>
          <p:nvPr>
            <p:ph type="dt" sz="half" idx="10"/>
          </p:nvPr>
        </p:nvSpPr>
        <p:spPr/>
        <p:txBody>
          <a:bodyPr/>
          <a:lstStyle/>
          <a:p>
            <a:fld id="{5B434FAD-E0D3-F040-86F6-9B7C67E832C8}" type="datetime3">
              <a:rPr lang="en-AU" smtClean="0"/>
              <a:t>13 April 2016</a:t>
            </a:fld>
            <a:endParaRPr lang="en-US"/>
          </a:p>
        </p:txBody>
      </p:sp>
      <p:sp>
        <p:nvSpPr>
          <p:cNvPr id="5" name="Footer Placeholder 4"/>
          <p:cNvSpPr>
            <a:spLocks noGrp="1"/>
          </p:cNvSpPr>
          <p:nvPr>
            <p:ph type="ftr" sz="quarter" idx="11"/>
          </p:nvPr>
        </p:nvSpPr>
        <p:spPr/>
        <p:txBody>
          <a:bodyPr/>
          <a:lstStyle/>
          <a:p>
            <a:r>
              <a:rPr lang="en-US" smtClean="0"/>
              <a:t>SRIA Rwanda Ltd </a:t>
            </a:r>
            <a:endParaRPr lang="en-US"/>
          </a:p>
        </p:txBody>
      </p:sp>
    </p:spTree>
    <p:extLst>
      <p:ext uri="{BB962C8B-B14F-4D97-AF65-F5344CB8AC3E}">
        <p14:creationId xmlns:p14="http://schemas.microsoft.com/office/powerpoint/2010/main" val="4267575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AA65A89338443954579A08BEB025E" ma:contentTypeVersion="0" ma:contentTypeDescription="Create a new document." ma:contentTypeScope="" ma:versionID="daff1df9a04aa1d6038e19316c4a290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ABE629F-0065-4087-B413-419C808A9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4DEB6E5-4DEA-441F-B6D9-C923F0CBED6E}">
  <ds:schemaRefs>
    <ds:schemaRef ds:uri="http://schemas.microsoft.com/sharepoint/v3/contenttype/forms"/>
  </ds:schemaRefs>
</ds:datastoreItem>
</file>

<file path=customXml/itemProps3.xml><?xml version="1.0" encoding="utf-8"?>
<ds:datastoreItem xmlns:ds="http://schemas.openxmlformats.org/officeDocument/2006/customXml" ds:itemID="{52FCACE3-A178-4E10-9153-8D3F8AD34F14}">
  <ds:schemaRefs>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Breeze.thmx</Template>
  <TotalTime>2279</TotalTime>
  <Words>2496</Words>
  <Application>Microsoft Macintosh PowerPoint</Application>
  <PresentationFormat>On-screen Show (4:3)</PresentationFormat>
  <Paragraphs>469</Paragraphs>
  <Slides>85</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87" baseType="lpstr">
      <vt:lpstr>Breeze</vt:lpstr>
      <vt:lpstr>Document</vt:lpstr>
      <vt:lpstr>Impact of Rwandan Women’s Political Leadership on Democracy and Development in Rwanda  Mokoro Seminar, Oxford  13 April 2016</vt:lpstr>
      <vt:lpstr>Commonwealth Secretariat Research Study </vt:lpstr>
      <vt:lpstr> Genocide against the Tutsi - 1,000,000 cruelly slaughtered,  300,000 women raped in 100 days</vt:lpstr>
      <vt:lpstr>PowerPoint Presentation</vt:lpstr>
      <vt:lpstr>After Genocide</vt:lpstr>
      <vt:lpstr>Rethinking Assumptions about Gender</vt:lpstr>
      <vt:lpstr>Rwandan Patriotic Front</vt:lpstr>
      <vt:lpstr>PowerPoint Presentation</vt:lpstr>
      <vt:lpstr>Profemmes Twese Hamwe</vt:lpstr>
      <vt:lpstr>PowerPoint Presentation</vt:lpstr>
      <vt:lpstr>Rwandan Women’s Parliamentary Forum</vt:lpstr>
      <vt:lpstr>Rwandan MP Judith Kanakuze at the Parliament Building, Kigali, Rwanda</vt:lpstr>
      <vt:lpstr>Reforms – 2003 Constitution</vt:lpstr>
      <vt:lpstr>Constitutional Reforms </vt:lpstr>
      <vt:lpstr>Women’s Strategic and Transformative Leadership Roles in Rwanda </vt:lpstr>
      <vt:lpstr>    Legislating Economic Security for Women</vt:lpstr>
      <vt:lpstr>PowerPoint Presentation</vt:lpstr>
      <vt:lpstr>Impact of Land Ownership</vt:lpstr>
      <vt:lpstr>Impact on Agriculture</vt:lpstr>
      <vt:lpstr>PowerPoint Presentation</vt:lpstr>
      <vt:lpstr>PowerPoint Presentation</vt:lpstr>
      <vt:lpstr>PowerPoint Presentation</vt:lpstr>
      <vt:lpstr>Husband and Wife Harvesting Yams</vt:lpstr>
      <vt:lpstr>Agricultural Extension Field Staff</vt:lpstr>
      <vt:lpstr>Agricultural Extension Meeting</vt:lpstr>
      <vt:lpstr>Demonstration Plots</vt:lpstr>
      <vt:lpstr>Impact on Poverty Reduction</vt:lpstr>
      <vt:lpstr>PowerPoint Presentation</vt:lpstr>
      <vt:lpstr>Social and Economic Recovery and Sustainable Development</vt:lpstr>
      <vt:lpstr>PowerPoint Presentation</vt:lpstr>
      <vt:lpstr>PowerPoint Presentation</vt:lpstr>
      <vt:lpstr>Women’s Leadership in Social and Economic Recovery </vt:lpstr>
      <vt:lpstr>Women’s Cooperatives</vt:lpstr>
      <vt:lpstr>PowerPoint Presentation</vt:lpstr>
      <vt:lpstr>Impact on Education</vt:lpstr>
      <vt:lpstr>PowerPoint Presentation</vt:lpstr>
      <vt:lpstr>Leadership developed by Participation in Academic Institutions</vt:lpstr>
      <vt:lpstr>PowerPoint Presentation</vt:lpstr>
      <vt:lpstr>Breaking the Silence on Menstruation</vt:lpstr>
      <vt:lpstr>Colloquium on Women in Leadership in Higher Education </vt:lpstr>
      <vt:lpstr>Centre for Gender, Culture and Development</vt:lpstr>
      <vt:lpstr>PowerPoint Presentation</vt:lpstr>
      <vt:lpstr>PowerPoint Presentation</vt:lpstr>
      <vt:lpstr>PowerPoint Presentation</vt:lpstr>
      <vt:lpstr>Impact on Health</vt:lpstr>
      <vt:lpstr>Impact on Health</vt:lpstr>
      <vt:lpstr>PowerPoint Presentation</vt:lpstr>
      <vt:lpstr>Women and Political Participation</vt:lpstr>
      <vt:lpstr>PowerPoint Presentation</vt:lpstr>
      <vt:lpstr>     Hon J. Kasengwa, MP Rwanda, Vice President, Pan-African Parliament </vt:lpstr>
      <vt:lpstr>PowerPoint Presentation</vt:lpstr>
      <vt:lpstr>PowerPoint Presentation</vt:lpstr>
      <vt:lpstr>PowerPoint Presentation</vt:lpstr>
      <vt:lpstr>PowerPoint Presentation</vt:lpstr>
      <vt:lpstr>Women in  Decision-Making Bodies</vt:lpstr>
      <vt:lpstr>Institutional Mechanisms for the Advancement of Women </vt:lpstr>
      <vt:lpstr>Impact on Anti-Corruption</vt:lpstr>
      <vt:lpstr>Political participation through  Women’s Networks</vt:lpstr>
      <vt:lpstr>National Council of Women</vt:lpstr>
      <vt:lpstr>National Council of Women</vt:lpstr>
      <vt:lpstr>Rwanda Rural Women’s Network</vt:lpstr>
      <vt:lpstr>PowerPoint Presentation</vt:lpstr>
      <vt:lpstr>PowerPoint Presentation</vt:lpstr>
      <vt:lpstr>Women’s Chamber of Commerce</vt:lpstr>
      <vt:lpstr>PowerPoint Presentation</vt:lpstr>
      <vt:lpstr>International and Regional Peace and Development</vt:lpstr>
      <vt:lpstr>       RNP Gender Promotion   </vt:lpstr>
      <vt:lpstr>RNP Women’s Integration in Peace Support Operations </vt:lpstr>
      <vt:lpstr>PowerPoint Presentation</vt:lpstr>
      <vt:lpstr>Legislating an End to Gender-based Violence in Rwanda </vt:lpstr>
      <vt:lpstr>RWPF - Mobilizing for a new law</vt:lpstr>
      <vt:lpstr>PowerPoint Presentation</vt:lpstr>
      <vt:lpstr>Criminalizing GBV</vt:lpstr>
      <vt:lpstr>Best Practices in Prevention and Response to GBV-Police Gender Desks-2012</vt:lpstr>
      <vt:lpstr>  GBV response mainstreamed   </vt:lpstr>
      <vt:lpstr>Best Practices in Prevention and Response to GBV</vt:lpstr>
      <vt:lpstr>PowerPoint Presentation</vt:lpstr>
      <vt:lpstr>March for Women for IWD</vt:lpstr>
      <vt:lpstr>Important Contribution of First Lady of Rwanda</vt:lpstr>
      <vt:lpstr>First Lady HE Jeanette Kagame</vt:lpstr>
      <vt:lpstr>Men and Women in Partnership</vt:lpstr>
      <vt:lpstr>PowerPoint Presentation</vt:lpstr>
      <vt:lpstr>Inclusive Governance</vt:lpstr>
      <vt:lpstr>H.E President Paul Kagame, speaking at the Fifth Tokyo International Conference for African Development, June 2013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Lance Janssen</dc:creator>
  <cp:lastModifiedBy>mamy</cp:lastModifiedBy>
  <cp:revision>168</cp:revision>
  <dcterms:created xsi:type="dcterms:W3CDTF">2011-10-04T19:42:44Z</dcterms:created>
  <dcterms:modified xsi:type="dcterms:W3CDTF">2016-04-13T11:43:01Z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0x010100C05AA65A89338443954579A08BEB025E</vt:lpwstr>
  </property>
</Properties>
</file>